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8"/>
  </p:notesMasterIdLst>
  <p:sldIdLst>
    <p:sldId id="256" r:id="rId2"/>
    <p:sldId id="258" r:id="rId3"/>
    <p:sldId id="372" r:id="rId4"/>
    <p:sldId id="259" r:id="rId5"/>
    <p:sldId id="311" r:id="rId6"/>
    <p:sldId id="313" r:id="rId7"/>
    <p:sldId id="308" r:id="rId8"/>
    <p:sldId id="309" r:id="rId9"/>
    <p:sldId id="312" r:id="rId10"/>
    <p:sldId id="314" r:id="rId11"/>
    <p:sldId id="307" r:id="rId12"/>
    <p:sldId id="264" r:id="rId13"/>
    <p:sldId id="261" r:id="rId14"/>
    <p:sldId id="305" r:id="rId15"/>
    <p:sldId id="260" r:id="rId16"/>
    <p:sldId id="306" r:id="rId17"/>
    <p:sldId id="262" r:id="rId18"/>
    <p:sldId id="373" r:id="rId19"/>
    <p:sldId id="346" r:id="rId20"/>
    <p:sldId id="316" r:id="rId21"/>
    <p:sldId id="337" r:id="rId22"/>
    <p:sldId id="317" r:id="rId23"/>
    <p:sldId id="318" r:id="rId24"/>
    <p:sldId id="335" r:id="rId25"/>
    <p:sldId id="336" r:id="rId26"/>
    <p:sldId id="339" r:id="rId27"/>
    <p:sldId id="371" r:id="rId28"/>
    <p:sldId id="374" r:id="rId29"/>
    <p:sldId id="319" r:id="rId30"/>
    <p:sldId id="322" r:id="rId31"/>
    <p:sldId id="379" r:id="rId32"/>
    <p:sldId id="332" r:id="rId33"/>
    <p:sldId id="376" r:id="rId34"/>
    <p:sldId id="370" r:id="rId35"/>
    <p:sldId id="377" r:id="rId36"/>
    <p:sldId id="378" r:id="rId37"/>
    <p:sldId id="320" r:id="rId38"/>
    <p:sldId id="349" r:id="rId39"/>
    <p:sldId id="368" r:id="rId40"/>
    <p:sldId id="321" r:id="rId41"/>
    <p:sldId id="367" r:id="rId42"/>
    <p:sldId id="348" r:id="rId43"/>
    <p:sldId id="369" r:id="rId44"/>
    <p:sldId id="347" r:id="rId45"/>
    <p:sldId id="362" r:id="rId46"/>
    <p:sldId id="375" r:id="rId47"/>
  </p:sldIdLst>
  <p:sldSz cx="9144000" cy="5143500" type="screen16x9"/>
  <p:notesSz cx="6858000" cy="9144000"/>
  <p:embeddedFontLst>
    <p:embeddedFont>
      <p:font typeface="Figtree" panose="020B0604020202020204" charset="0"/>
      <p:regular r:id="rId49"/>
      <p:bold r:id="rId50"/>
      <p:italic r:id="rId51"/>
      <p:boldItalic r:id="rId52"/>
    </p:embeddedFont>
    <p:embeddedFont>
      <p:font typeface="Golos Text" panose="020B0604020202020204" charset="0"/>
      <p:regular r:id="rId53"/>
      <p:bold r:id="rId54"/>
    </p:embeddedFont>
    <p:embeddedFont>
      <p:font typeface="MuseoModerno" panose="020B0604020202020204" charset="0"/>
      <p:regular r:id="rId55"/>
      <p:bold r:id="rId56"/>
      <p:italic r:id="rId57"/>
      <p:boldItalic r:id="rId58"/>
    </p:embeddedFont>
    <p:embeddedFont>
      <p:font typeface="Nunito Light" pitchFamily="2" charset="0"/>
      <p:regular r:id="rId59"/>
      <p:italic r:id="rId60"/>
    </p:embeddedFont>
    <p:embeddedFont>
      <p:font typeface="Open Sans" panose="020B0606030504020204" pitchFamily="3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6699"/>
    <a:srgbClr val="CCCCFF"/>
    <a:srgbClr val="83B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2A6FC3-C866-4FBC-9EC8-57D83A466B09}" v="48" dt="2024-09-03T09:08:29.695"/>
  </p1510:revLst>
</p1510:revInfo>
</file>

<file path=ppt/tableStyles.xml><?xml version="1.0" encoding="utf-8"?>
<a:tblStyleLst xmlns:a="http://schemas.openxmlformats.org/drawingml/2006/main" def="{70E98D0B-1FE5-4FA9-8DC5-9B1E4E92C84E}">
  <a:tblStyle styleId="{70E98D0B-1FE5-4FA9-8DC5-9B1E4E92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75659" autoAdjust="0"/>
  </p:normalViewPr>
  <p:slideViewPr>
    <p:cSldViewPr snapToGrid="0">
      <p:cViewPr varScale="1">
        <p:scale>
          <a:sx n="79" d="100"/>
          <a:sy n="79" d="100"/>
        </p:scale>
        <p:origin x="152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Barletta" userId="fdb3053a5e2b70bf" providerId="LiveId" clId="{4F2A6FC3-C866-4FBC-9EC8-57D83A466B09}"/>
    <pc:docChg chg="undo redo custSel addSld delSld modSld sldOrd delMainMaster">
      <pc:chgData name="Martina Barletta" userId="fdb3053a5e2b70bf" providerId="LiveId" clId="{4F2A6FC3-C866-4FBC-9EC8-57D83A466B09}" dt="2024-09-03T10:27:01.417" v="8414"/>
      <pc:docMkLst>
        <pc:docMk/>
      </pc:docMkLst>
      <pc:sldChg chg="modSp mod">
        <pc:chgData name="Martina Barletta" userId="fdb3053a5e2b70bf" providerId="LiveId" clId="{4F2A6FC3-C866-4FBC-9EC8-57D83A466B09}" dt="2024-09-03T10:27:01.417" v="8414"/>
        <pc:sldMkLst>
          <pc:docMk/>
          <pc:sldMk cId="0" sldId="256"/>
        </pc:sldMkLst>
        <pc:spChg chg="mod">
          <ac:chgData name="Martina Barletta" userId="fdb3053a5e2b70bf" providerId="LiveId" clId="{4F2A6FC3-C866-4FBC-9EC8-57D83A466B09}" dt="2024-09-02T12:24:31.494" v="581" actId="20577"/>
          <ac:spMkLst>
            <pc:docMk/>
            <pc:sldMk cId="0" sldId="256"/>
            <ac:spMk id="1440" creationId="{00000000-0000-0000-0000-000000000000}"/>
          </ac:spMkLst>
        </pc:spChg>
        <pc:spChg chg="mod">
          <ac:chgData name="Martina Barletta" userId="fdb3053a5e2b70bf" providerId="LiveId" clId="{4F2A6FC3-C866-4FBC-9EC8-57D83A466B09}" dt="2024-09-03T10:27:01.417" v="8414"/>
          <ac:spMkLst>
            <pc:docMk/>
            <pc:sldMk cId="0" sldId="256"/>
            <ac:spMk id="1441" creationId="{00000000-0000-0000-0000-000000000000}"/>
          </ac:spMkLst>
        </pc:spChg>
      </pc:sldChg>
      <pc:sldChg chg="modSp mod">
        <pc:chgData name="Martina Barletta" userId="fdb3053a5e2b70bf" providerId="LiveId" clId="{4F2A6FC3-C866-4FBC-9EC8-57D83A466B09}" dt="2024-09-02T12:31:15.145" v="1107" actId="20577"/>
        <pc:sldMkLst>
          <pc:docMk/>
          <pc:sldMk cId="0" sldId="258"/>
        </pc:sldMkLst>
        <pc:spChg chg="mod">
          <ac:chgData name="Martina Barletta" userId="fdb3053a5e2b70bf" providerId="LiveId" clId="{4F2A6FC3-C866-4FBC-9EC8-57D83A466B09}" dt="2024-09-02T12:31:15.145" v="1107" actId="20577"/>
          <ac:spMkLst>
            <pc:docMk/>
            <pc:sldMk cId="0" sldId="258"/>
            <ac:spMk id="1507" creationId="{00000000-0000-0000-0000-000000000000}"/>
          </ac:spMkLst>
        </pc:spChg>
      </pc:sldChg>
      <pc:sldChg chg="modSp mod modNotesTx">
        <pc:chgData name="Martina Barletta" userId="fdb3053a5e2b70bf" providerId="LiveId" clId="{4F2A6FC3-C866-4FBC-9EC8-57D83A466B09}" dt="2024-09-02T13:05:10.107" v="2516" actId="20577"/>
        <pc:sldMkLst>
          <pc:docMk/>
          <pc:sldMk cId="0" sldId="260"/>
        </pc:sldMkLst>
        <pc:spChg chg="mod">
          <ac:chgData name="Martina Barletta" userId="fdb3053a5e2b70bf" providerId="LiveId" clId="{4F2A6FC3-C866-4FBC-9EC8-57D83A466B09}" dt="2024-09-02T13:03:01.694" v="2354" actId="1076"/>
          <ac:spMkLst>
            <pc:docMk/>
            <pc:sldMk cId="0" sldId="260"/>
            <ac:spMk id="1535" creationId="{00000000-0000-0000-0000-000000000000}"/>
          </ac:spMkLst>
        </pc:spChg>
      </pc:sldChg>
      <pc:sldChg chg="modSp mod">
        <pc:chgData name="Martina Barletta" userId="fdb3053a5e2b70bf" providerId="LiveId" clId="{4F2A6FC3-C866-4FBC-9EC8-57D83A466B09}" dt="2024-09-02T13:01:21.040" v="2332" actId="1076"/>
        <pc:sldMkLst>
          <pc:docMk/>
          <pc:sldMk cId="0" sldId="261"/>
        </pc:sldMkLst>
        <pc:spChg chg="mod">
          <ac:chgData name="Martina Barletta" userId="fdb3053a5e2b70bf" providerId="LiveId" clId="{4F2A6FC3-C866-4FBC-9EC8-57D83A466B09}" dt="2024-09-02T13:01:21.040" v="2332" actId="1076"/>
          <ac:spMkLst>
            <pc:docMk/>
            <pc:sldMk cId="0" sldId="261"/>
            <ac:spMk id="9" creationId="{AE3C361A-01CE-D33F-2EE1-25E5B7301018}"/>
          </ac:spMkLst>
        </pc:spChg>
        <pc:spChg chg="mod">
          <ac:chgData name="Martina Barletta" userId="fdb3053a5e2b70bf" providerId="LiveId" clId="{4F2A6FC3-C866-4FBC-9EC8-57D83A466B09}" dt="2024-09-02T13:01:21.040" v="2332" actId="1076"/>
          <ac:spMkLst>
            <pc:docMk/>
            <pc:sldMk cId="0" sldId="261"/>
            <ac:spMk id="10" creationId="{147F1714-EE8A-B817-88EE-16018F3F5B55}"/>
          </ac:spMkLst>
        </pc:spChg>
        <pc:spChg chg="mod">
          <ac:chgData name="Martina Barletta" userId="fdb3053a5e2b70bf" providerId="LiveId" clId="{4F2A6FC3-C866-4FBC-9EC8-57D83A466B09}" dt="2024-09-02T13:01:21.040" v="2332" actId="1076"/>
          <ac:spMkLst>
            <pc:docMk/>
            <pc:sldMk cId="0" sldId="261"/>
            <ac:spMk id="11" creationId="{8B98E0E5-1152-B7F1-4C0D-6A4D5C34DA82}"/>
          </ac:spMkLst>
        </pc:spChg>
      </pc:sldChg>
      <pc:sldChg chg="modNotesTx">
        <pc:chgData name="Martina Barletta" userId="fdb3053a5e2b70bf" providerId="LiveId" clId="{4F2A6FC3-C866-4FBC-9EC8-57D83A466B09}" dt="2024-09-02T14:37:59.369" v="2876" actId="20577"/>
        <pc:sldMkLst>
          <pc:docMk/>
          <pc:sldMk cId="0" sldId="262"/>
        </pc:sldMkLst>
      </pc:sldChg>
      <pc:sldChg chg="modSp mod modNotesTx">
        <pc:chgData name="Martina Barletta" userId="fdb3053a5e2b70bf" providerId="LiveId" clId="{4F2A6FC3-C866-4FBC-9EC8-57D83A466B09}" dt="2024-09-03T08:06:43.852" v="5219" actId="20577"/>
        <pc:sldMkLst>
          <pc:docMk/>
          <pc:sldMk cId="0" sldId="264"/>
        </pc:sldMkLst>
        <pc:spChg chg="mod">
          <ac:chgData name="Martina Barletta" userId="fdb3053a5e2b70bf" providerId="LiveId" clId="{4F2A6FC3-C866-4FBC-9EC8-57D83A466B09}" dt="2024-09-02T13:02:27.348" v="2339" actId="1076"/>
          <ac:spMkLst>
            <pc:docMk/>
            <pc:sldMk cId="0" sldId="264"/>
            <ac:spMk id="1570" creationId="{00000000-0000-0000-0000-000000000000}"/>
          </ac:spMkLst>
        </pc:spChg>
        <pc:spChg chg="mod">
          <ac:chgData name="Martina Barletta" userId="fdb3053a5e2b70bf" providerId="LiveId" clId="{4F2A6FC3-C866-4FBC-9EC8-57D83A466B09}" dt="2024-09-02T13:02:31.527" v="2341" actId="1076"/>
          <ac:spMkLst>
            <pc:docMk/>
            <pc:sldMk cId="0" sldId="264"/>
            <ac:spMk id="1571" creationId="{00000000-0000-0000-0000-000000000000}"/>
          </ac:spMkLst>
        </pc:spChg>
      </pc:sldChg>
      <pc:sldChg chg="add del">
        <pc:chgData name="Martina Barletta" userId="fdb3053a5e2b70bf" providerId="LiveId" clId="{4F2A6FC3-C866-4FBC-9EC8-57D83A466B09}" dt="2024-09-03T08:04:24.807" v="5165" actId="47"/>
        <pc:sldMkLst>
          <pc:docMk/>
          <pc:sldMk cId="0" sldId="267"/>
        </pc:sldMkLst>
      </pc:sldChg>
      <pc:sldChg chg="del">
        <pc:chgData name="Martina Barletta" userId="fdb3053a5e2b70bf" providerId="LiveId" clId="{4F2A6FC3-C866-4FBC-9EC8-57D83A466B09}" dt="2024-09-02T07:02:29.752" v="0" actId="47"/>
        <pc:sldMkLst>
          <pc:docMk/>
          <pc:sldMk cId="0" sldId="304"/>
        </pc:sldMkLst>
      </pc:sldChg>
      <pc:sldChg chg="modSp mod modNotesTx">
        <pc:chgData name="Martina Barletta" userId="fdb3053a5e2b70bf" providerId="LiveId" clId="{4F2A6FC3-C866-4FBC-9EC8-57D83A466B09}" dt="2024-09-02T13:08:03.011" v="2834" actId="20577"/>
        <pc:sldMkLst>
          <pc:docMk/>
          <pc:sldMk cId="4118175445" sldId="306"/>
        </pc:sldMkLst>
        <pc:spChg chg="mod">
          <ac:chgData name="Martina Barletta" userId="fdb3053a5e2b70bf" providerId="LiveId" clId="{4F2A6FC3-C866-4FBC-9EC8-57D83A466B09}" dt="2024-09-02T13:03:11.219" v="2362" actId="20577"/>
          <ac:spMkLst>
            <pc:docMk/>
            <pc:sldMk cId="4118175445" sldId="306"/>
            <ac:spMk id="2" creationId="{7E000349-F5E7-FBFC-87B0-B02032584768}"/>
          </ac:spMkLst>
        </pc:spChg>
      </pc:sldChg>
      <pc:sldChg chg="modSp mod modNotesTx">
        <pc:chgData name="Martina Barletta" userId="fdb3053a5e2b70bf" providerId="LiveId" clId="{4F2A6FC3-C866-4FBC-9EC8-57D83A466B09}" dt="2024-09-02T12:48:28.477" v="2025" actId="20577"/>
        <pc:sldMkLst>
          <pc:docMk/>
          <pc:sldMk cId="4122067158" sldId="308"/>
        </pc:sldMkLst>
        <pc:spChg chg="mod">
          <ac:chgData name="Martina Barletta" userId="fdb3053a5e2b70bf" providerId="LiveId" clId="{4F2A6FC3-C866-4FBC-9EC8-57D83A466B09}" dt="2024-09-02T12:48:02.807" v="1983" actId="20577"/>
          <ac:spMkLst>
            <pc:docMk/>
            <pc:sldMk cId="4122067158" sldId="308"/>
            <ac:spMk id="3" creationId="{1BEC0947-A372-520E-D008-B4C5243F60CA}"/>
          </ac:spMkLst>
        </pc:spChg>
      </pc:sldChg>
      <pc:sldChg chg="addSp delSp modSp mod modNotesTx">
        <pc:chgData name="Martina Barletta" userId="fdb3053a5e2b70bf" providerId="LiveId" clId="{4F2A6FC3-C866-4FBC-9EC8-57D83A466B09}" dt="2024-09-02T12:40:34.811" v="1191"/>
        <pc:sldMkLst>
          <pc:docMk/>
          <pc:sldMk cId="943061561" sldId="311"/>
        </pc:sldMkLst>
        <pc:spChg chg="mod">
          <ac:chgData name="Martina Barletta" userId="fdb3053a5e2b70bf" providerId="LiveId" clId="{4F2A6FC3-C866-4FBC-9EC8-57D83A466B09}" dt="2024-09-02T12:36:57.905" v="1171" actId="2711"/>
          <ac:spMkLst>
            <pc:docMk/>
            <pc:sldMk cId="943061561" sldId="311"/>
            <ac:spMk id="3" creationId="{3E994ACB-B90A-6C87-4483-808D19DE9480}"/>
          </ac:spMkLst>
        </pc:spChg>
        <pc:picChg chg="del">
          <ac:chgData name="Martina Barletta" userId="fdb3053a5e2b70bf" providerId="LiveId" clId="{4F2A6FC3-C866-4FBC-9EC8-57D83A466B09}" dt="2024-09-02T12:35:13.534" v="1141" actId="478"/>
          <ac:picMkLst>
            <pc:docMk/>
            <pc:sldMk cId="943061561" sldId="311"/>
            <ac:picMk id="5" creationId="{0042B406-431B-66FF-5398-AB39FA2FE133}"/>
          </ac:picMkLst>
        </pc:picChg>
        <pc:picChg chg="add mod modCrop">
          <ac:chgData name="Martina Barletta" userId="fdb3053a5e2b70bf" providerId="LiveId" clId="{4F2A6FC3-C866-4FBC-9EC8-57D83A466B09}" dt="2024-09-02T12:40:34.811" v="1191"/>
          <ac:picMkLst>
            <pc:docMk/>
            <pc:sldMk cId="943061561" sldId="311"/>
            <ac:picMk id="6" creationId="{DE18B50B-4C51-E9C3-FF0C-6954D6025D00}"/>
          </ac:picMkLst>
        </pc:picChg>
      </pc:sldChg>
      <pc:sldChg chg="modSp mod modNotesTx">
        <pc:chgData name="Martina Barletta" userId="fdb3053a5e2b70bf" providerId="LiveId" clId="{4F2A6FC3-C866-4FBC-9EC8-57D83A466B09}" dt="2024-09-02T13:00:47.771" v="2331" actId="20577"/>
        <pc:sldMkLst>
          <pc:docMk/>
          <pc:sldMk cId="656877218" sldId="312"/>
        </pc:sldMkLst>
        <pc:graphicFrameChg chg="mod modGraphic">
          <ac:chgData name="Martina Barletta" userId="fdb3053a5e2b70bf" providerId="LiveId" clId="{4F2A6FC3-C866-4FBC-9EC8-57D83A466B09}" dt="2024-09-02T12:59:23.166" v="2167" actId="14100"/>
          <ac:graphicFrameMkLst>
            <pc:docMk/>
            <pc:sldMk cId="656877218" sldId="312"/>
            <ac:graphicFrameMk id="10" creationId="{6B4E5F9B-CB48-30CC-DA50-B6BEB3E831E6}"/>
          </ac:graphicFrameMkLst>
        </pc:graphicFrameChg>
      </pc:sldChg>
      <pc:sldChg chg="modSp mod">
        <pc:chgData name="Martina Barletta" userId="fdb3053a5e2b70bf" providerId="LiveId" clId="{4F2A6FC3-C866-4FBC-9EC8-57D83A466B09}" dt="2024-09-02T13:09:31.315" v="2835" actId="404"/>
        <pc:sldMkLst>
          <pc:docMk/>
          <pc:sldMk cId="2613732726" sldId="316"/>
        </pc:sldMkLst>
        <pc:spChg chg="mod">
          <ac:chgData name="Martina Barletta" userId="fdb3053a5e2b70bf" providerId="LiveId" clId="{4F2A6FC3-C866-4FBC-9EC8-57D83A466B09}" dt="2024-09-02T13:09:31.315" v="2835" actId="404"/>
          <ac:spMkLst>
            <pc:docMk/>
            <pc:sldMk cId="2613732726" sldId="316"/>
            <ac:spMk id="5" creationId="{14B9015E-3FFF-1206-831B-7DC3BCD80205}"/>
          </ac:spMkLst>
        </pc:spChg>
      </pc:sldChg>
      <pc:sldChg chg="modSp mod modNotesTx">
        <pc:chgData name="Martina Barletta" userId="fdb3053a5e2b70bf" providerId="LiveId" clId="{4F2A6FC3-C866-4FBC-9EC8-57D83A466B09}" dt="2024-09-03T08:17:34.390" v="5594" actId="20577"/>
        <pc:sldMkLst>
          <pc:docMk/>
          <pc:sldMk cId="191181027" sldId="319"/>
        </pc:sldMkLst>
        <pc:spChg chg="mod">
          <ac:chgData name="Martina Barletta" userId="fdb3053a5e2b70bf" providerId="LiveId" clId="{4F2A6FC3-C866-4FBC-9EC8-57D83A466B09}" dt="2024-09-02T15:28:29.357" v="5161" actId="20577"/>
          <ac:spMkLst>
            <pc:docMk/>
            <pc:sldMk cId="191181027" sldId="319"/>
            <ac:spMk id="5" creationId="{14B9015E-3FFF-1206-831B-7DC3BCD80205}"/>
          </ac:spMkLst>
        </pc:spChg>
      </pc:sldChg>
      <pc:sldChg chg="addSp delSp modSp mod modNotesTx">
        <pc:chgData name="Martina Barletta" userId="fdb3053a5e2b70bf" providerId="LiveId" clId="{4F2A6FC3-C866-4FBC-9EC8-57D83A466B09}" dt="2024-09-03T09:01:55.701" v="7461" actId="20577"/>
        <pc:sldMkLst>
          <pc:docMk/>
          <pc:sldMk cId="3005765208" sldId="320"/>
        </pc:sldMkLst>
        <pc:spChg chg="mod">
          <ac:chgData name="Martina Barletta" userId="fdb3053a5e2b70bf" providerId="LiveId" clId="{4F2A6FC3-C866-4FBC-9EC8-57D83A466B09}" dt="2024-09-03T09:01:55.701" v="7461" actId="20577"/>
          <ac:spMkLst>
            <pc:docMk/>
            <pc:sldMk cId="3005765208" sldId="320"/>
            <ac:spMk id="5" creationId="{14B9015E-3FFF-1206-831B-7DC3BCD80205}"/>
          </ac:spMkLst>
        </pc:spChg>
        <pc:picChg chg="add del mod">
          <ac:chgData name="Martina Barletta" userId="fdb3053a5e2b70bf" providerId="LiveId" clId="{4F2A6FC3-C866-4FBC-9EC8-57D83A466B09}" dt="2024-09-03T08:44:24.327" v="6455" actId="21"/>
          <ac:picMkLst>
            <pc:docMk/>
            <pc:sldMk cId="3005765208" sldId="320"/>
            <ac:picMk id="4" creationId="{3477851A-EA7A-5BC4-0EE3-C35CBD259C4E}"/>
          </ac:picMkLst>
        </pc:picChg>
      </pc:sldChg>
      <pc:sldChg chg="modSp mod modNotesTx">
        <pc:chgData name="Martina Barletta" userId="fdb3053a5e2b70bf" providerId="LiveId" clId="{4F2A6FC3-C866-4FBC-9EC8-57D83A466B09}" dt="2024-09-03T08:45:06.851" v="6475" actId="20577"/>
        <pc:sldMkLst>
          <pc:docMk/>
          <pc:sldMk cId="2627561753" sldId="322"/>
        </pc:sldMkLst>
        <pc:spChg chg="mod">
          <ac:chgData name="Martina Barletta" userId="fdb3053a5e2b70bf" providerId="LiveId" clId="{4F2A6FC3-C866-4FBC-9EC8-57D83A466B09}" dt="2024-09-02T07:55:47.685" v="381" actId="20577"/>
          <ac:spMkLst>
            <pc:docMk/>
            <pc:sldMk cId="2627561753" sldId="322"/>
            <ac:spMk id="5" creationId="{14B9015E-3FFF-1206-831B-7DC3BCD80205}"/>
          </ac:spMkLst>
        </pc:spChg>
      </pc:sldChg>
      <pc:sldChg chg="add del">
        <pc:chgData name="Martina Barletta" userId="fdb3053a5e2b70bf" providerId="LiveId" clId="{4F2A6FC3-C866-4FBC-9EC8-57D83A466B09}" dt="2024-09-03T08:04:24.807" v="5165" actId="47"/>
        <pc:sldMkLst>
          <pc:docMk/>
          <pc:sldMk cId="4105721564" sldId="324"/>
        </pc:sldMkLst>
      </pc:sldChg>
      <pc:sldChg chg="add del">
        <pc:chgData name="Martina Barletta" userId="fdb3053a5e2b70bf" providerId="LiveId" clId="{4F2A6FC3-C866-4FBC-9EC8-57D83A466B09}" dt="2024-09-03T08:04:24.807" v="5165" actId="47"/>
        <pc:sldMkLst>
          <pc:docMk/>
          <pc:sldMk cId="3999939080" sldId="325"/>
        </pc:sldMkLst>
      </pc:sldChg>
      <pc:sldChg chg="add del">
        <pc:chgData name="Martina Barletta" userId="fdb3053a5e2b70bf" providerId="LiveId" clId="{4F2A6FC3-C866-4FBC-9EC8-57D83A466B09}" dt="2024-09-03T08:04:24.807" v="5165" actId="47"/>
        <pc:sldMkLst>
          <pc:docMk/>
          <pc:sldMk cId="2692420821" sldId="326"/>
        </pc:sldMkLst>
      </pc:sldChg>
      <pc:sldChg chg="add del">
        <pc:chgData name="Martina Barletta" userId="fdb3053a5e2b70bf" providerId="LiveId" clId="{4F2A6FC3-C866-4FBC-9EC8-57D83A466B09}" dt="2024-09-03T08:04:24.807" v="5165" actId="47"/>
        <pc:sldMkLst>
          <pc:docMk/>
          <pc:sldMk cId="421564698" sldId="327"/>
        </pc:sldMkLst>
      </pc:sldChg>
      <pc:sldChg chg="add del">
        <pc:chgData name="Martina Barletta" userId="fdb3053a5e2b70bf" providerId="LiveId" clId="{4F2A6FC3-C866-4FBC-9EC8-57D83A466B09}" dt="2024-09-03T08:04:24.807" v="5165" actId="47"/>
        <pc:sldMkLst>
          <pc:docMk/>
          <pc:sldMk cId="2557670393" sldId="328"/>
        </pc:sldMkLst>
      </pc:sldChg>
      <pc:sldChg chg="del">
        <pc:chgData name="Martina Barletta" userId="fdb3053a5e2b70bf" providerId="LiveId" clId="{4F2A6FC3-C866-4FBC-9EC8-57D83A466B09}" dt="2024-09-02T07:02:29.752" v="0" actId="47"/>
        <pc:sldMkLst>
          <pc:docMk/>
          <pc:sldMk cId="1988739660" sldId="329"/>
        </pc:sldMkLst>
      </pc:sldChg>
      <pc:sldChg chg="del">
        <pc:chgData name="Martina Barletta" userId="fdb3053a5e2b70bf" providerId="LiveId" clId="{4F2A6FC3-C866-4FBC-9EC8-57D83A466B09}" dt="2024-09-02T07:02:29.752" v="0" actId="47"/>
        <pc:sldMkLst>
          <pc:docMk/>
          <pc:sldMk cId="3704542940" sldId="330"/>
        </pc:sldMkLst>
      </pc:sldChg>
      <pc:sldChg chg="del">
        <pc:chgData name="Martina Barletta" userId="fdb3053a5e2b70bf" providerId="LiveId" clId="{4F2A6FC3-C866-4FBC-9EC8-57D83A466B09}" dt="2024-09-02T07:02:29.752" v="0" actId="47"/>
        <pc:sldMkLst>
          <pc:docMk/>
          <pc:sldMk cId="2063228315" sldId="331"/>
        </pc:sldMkLst>
      </pc:sldChg>
      <pc:sldChg chg="modSp mod ord">
        <pc:chgData name="Martina Barletta" userId="fdb3053a5e2b70bf" providerId="LiveId" clId="{4F2A6FC3-C866-4FBC-9EC8-57D83A466B09}" dt="2024-09-03T10:26:16.929" v="8386" actId="1076"/>
        <pc:sldMkLst>
          <pc:docMk/>
          <pc:sldMk cId="730218049" sldId="332"/>
        </pc:sldMkLst>
        <pc:spChg chg="mod">
          <ac:chgData name="Martina Barletta" userId="fdb3053a5e2b70bf" providerId="LiveId" clId="{4F2A6FC3-C866-4FBC-9EC8-57D83A466B09}" dt="2024-09-03T10:26:16.929" v="8386" actId="1076"/>
          <ac:spMkLst>
            <pc:docMk/>
            <pc:sldMk cId="730218049" sldId="332"/>
            <ac:spMk id="4" creationId="{47CC869A-AC00-9A53-300E-6D3105C45382}"/>
          </ac:spMkLst>
        </pc:spChg>
        <pc:spChg chg="mod">
          <ac:chgData name="Martina Barletta" userId="fdb3053a5e2b70bf" providerId="LiveId" clId="{4F2A6FC3-C866-4FBC-9EC8-57D83A466B09}" dt="2024-09-02T07:37:11.806" v="114" actId="20577"/>
          <ac:spMkLst>
            <pc:docMk/>
            <pc:sldMk cId="730218049" sldId="332"/>
            <ac:spMk id="6" creationId="{9751F012-8670-95C0-4BED-D6D753491336}"/>
          </ac:spMkLst>
        </pc:spChg>
      </pc:sldChg>
      <pc:sldChg chg="modSp mod">
        <pc:chgData name="Martina Barletta" userId="fdb3053a5e2b70bf" providerId="LiveId" clId="{4F2A6FC3-C866-4FBC-9EC8-57D83A466B09}" dt="2024-09-03T10:25:44.118" v="8384" actId="33524"/>
        <pc:sldMkLst>
          <pc:docMk/>
          <pc:sldMk cId="4148308880" sldId="335"/>
        </pc:sldMkLst>
        <pc:spChg chg="mod">
          <ac:chgData name="Martina Barletta" userId="fdb3053a5e2b70bf" providerId="LiveId" clId="{4F2A6FC3-C866-4FBC-9EC8-57D83A466B09}" dt="2024-09-03T10:25:44.118" v="8384" actId="33524"/>
          <ac:spMkLst>
            <pc:docMk/>
            <pc:sldMk cId="4148308880" sldId="335"/>
            <ac:spMk id="2" creationId="{FE35B18E-1C49-3F08-DECE-4F4599FB6EBA}"/>
          </ac:spMkLst>
        </pc:spChg>
      </pc:sldChg>
      <pc:sldChg chg="add del">
        <pc:chgData name="Martina Barletta" userId="fdb3053a5e2b70bf" providerId="LiveId" clId="{4F2A6FC3-C866-4FBC-9EC8-57D83A466B09}" dt="2024-09-03T08:04:24.807" v="5165" actId="47"/>
        <pc:sldMkLst>
          <pc:docMk/>
          <pc:sldMk cId="1970680223" sldId="341"/>
        </pc:sldMkLst>
      </pc:sldChg>
      <pc:sldChg chg="add del">
        <pc:chgData name="Martina Barletta" userId="fdb3053a5e2b70bf" providerId="LiveId" clId="{4F2A6FC3-C866-4FBC-9EC8-57D83A466B09}" dt="2024-09-03T08:04:24.807" v="5165" actId="47"/>
        <pc:sldMkLst>
          <pc:docMk/>
          <pc:sldMk cId="1685552984" sldId="342"/>
        </pc:sldMkLst>
      </pc:sldChg>
      <pc:sldChg chg="add del">
        <pc:chgData name="Martina Barletta" userId="fdb3053a5e2b70bf" providerId="LiveId" clId="{4F2A6FC3-C866-4FBC-9EC8-57D83A466B09}" dt="2024-09-03T08:04:24.807" v="5165" actId="47"/>
        <pc:sldMkLst>
          <pc:docMk/>
          <pc:sldMk cId="1918286108" sldId="343"/>
        </pc:sldMkLst>
      </pc:sldChg>
      <pc:sldChg chg="add del">
        <pc:chgData name="Martina Barletta" userId="fdb3053a5e2b70bf" providerId="LiveId" clId="{4F2A6FC3-C866-4FBC-9EC8-57D83A466B09}" dt="2024-09-03T08:04:24.807" v="5165" actId="47"/>
        <pc:sldMkLst>
          <pc:docMk/>
          <pc:sldMk cId="605535055" sldId="344"/>
        </pc:sldMkLst>
      </pc:sldChg>
      <pc:sldChg chg="add del">
        <pc:chgData name="Martina Barletta" userId="fdb3053a5e2b70bf" providerId="LiveId" clId="{4F2A6FC3-C866-4FBC-9EC8-57D83A466B09}" dt="2024-09-03T08:04:24.807" v="5165" actId="47"/>
        <pc:sldMkLst>
          <pc:docMk/>
          <pc:sldMk cId="1399949964" sldId="345"/>
        </pc:sldMkLst>
      </pc:sldChg>
      <pc:sldChg chg="addSp delSp modSp mod ord">
        <pc:chgData name="Martina Barletta" userId="fdb3053a5e2b70bf" providerId="LiveId" clId="{4F2A6FC3-C866-4FBC-9EC8-57D83A466B09}" dt="2024-09-02T07:47:45.528" v="216" actId="478"/>
        <pc:sldMkLst>
          <pc:docMk/>
          <pc:sldMk cId="3861118796" sldId="348"/>
        </pc:sldMkLst>
        <pc:spChg chg="add del mod">
          <ac:chgData name="Martina Barletta" userId="fdb3053a5e2b70bf" providerId="LiveId" clId="{4F2A6FC3-C866-4FBC-9EC8-57D83A466B09}" dt="2024-09-02T07:47:45.528" v="216" actId="478"/>
          <ac:spMkLst>
            <pc:docMk/>
            <pc:sldMk cId="3861118796" sldId="348"/>
            <ac:spMk id="4" creationId="{E059366F-0465-504B-6321-5C02FB689F7C}"/>
          </ac:spMkLst>
        </pc:spChg>
      </pc:sldChg>
      <pc:sldChg chg="addSp modSp mod modNotesTx">
        <pc:chgData name="Martina Barletta" userId="fdb3053a5e2b70bf" providerId="LiveId" clId="{4F2A6FC3-C866-4FBC-9EC8-57D83A466B09}" dt="2024-09-03T08:59:35.299" v="7280" actId="20577"/>
        <pc:sldMkLst>
          <pc:docMk/>
          <pc:sldMk cId="1754823534" sldId="349"/>
        </pc:sldMkLst>
        <pc:spChg chg="mod">
          <ac:chgData name="Martina Barletta" userId="fdb3053a5e2b70bf" providerId="LiveId" clId="{4F2A6FC3-C866-4FBC-9EC8-57D83A466B09}" dt="2024-09-02T07:49:17.219" v="333" actId="1076"/>
          <ac:spMkLst>
            <pc:docMk/>
            <pc:sldMk cId="1754823534" sldId="349"/>
            <ac:spMk id="4" creationId="{9BF4F913-A4CD-6FAC-9584-7CEFB2E42395}"/>
          </ac:spMkLst>
        </pc:spChg>
        <pc:spChg chg="add mod">
          <ac:chgData name="Martina Barletta" userId="fdb3053a5e2b70bf" providerId="LiveId" clId="{4F2A6FC3-C866-4FBC-9EC8-57D83A466B09}" dt="2024-09-02T07:55:21.777" v="375" actId="20577"/>
          <ac:spMkLst>
            <pc:docMk/>
            <pc:sldMk cId="1754823534" sldId="349"/>
            <ac:spMk id="5" creationId="{2B5455A6-03A2-67E2-302D-90D3AB2C814F}"/>
          </ac:spMkLst>
        </pc:spChg>
        <pc:spChg chg="add mod">
          <ac:chgData name="Martina Barletta" userId="fdb3053a5e2b70bf" providerId="LiveId" clId="{4F2A6FC3-C866-4FBC-9EC8-57D83A466B09}" dt="2024-09-03T08:58:17.495" v="7272" actId="15"/>
          <ac:spMkLst>
            <pc:docMk/>
            <pc:sldMk cId="1754823534" sldId="349"/>
            <ac:spMk id="6" creationId="{05A3DB28-156B-899F-6737-1E57599D81F1}"/>
          </ac:spMkLst>
        </pc:spChg>
      </pc:sldChg>
      <pc:sldChg chg="add del">
        <pc:chgData name="Martina Barletta" userId="fdb3053a5e2b70bf" providerId="LiveId" clId="{4F2A6FC3-C866-4FBC-9EC8-57D83A466B09}" dt="2024-09-03T08:04:24.807" v="5165" actId="47"/>
        <pc:sldMkLst>
          <pc:docMk/>
          <pc:sldMk cId="1627377825" sldId="350"/>
        </pc:sldMkLst>
      </pc:sldChg>
      <pc:sldChg chg="add del">
        <pc:chgData name="Martina Barletta" userId="fdb3053a5e2b70bf" providerId="LiveId" clId="{4F2A6FC3-C866-4FBC-9EC8-57D83A466B09}" dt="2024-09-03T08:22:16.783" v="5748" actId="47"/>
        <pc:sldMkLst>
          <pc:docMk/>
          <pc:sldMk cId="3313522106" sldId="351"/>
        </pc:sldMkLst>
      </pc:sldChg>
      <pc:sldChg chg="add del">
        <pc:chgData name="Martina Barletta" userId="fdb3053a5e2b70bf" providerId="LiveId" clId="{4F2A6FC3-C866-4FBC-9EC8-57D83A466B09}" dt="2024-09-03T08:04:24.807" v="5165" actId="47"/>
        <pc:sldMkLst>
          <pc:docMk/>
          <pc:sldMk cId="1204563773" sldId="352"/>
        </pc:sldMkLst>
      </pc:sldChg>
      <pc:sldChg chg="del">
        <pc:chgData name="Martina Barletta" userId="fdb3053a5e2b70bf" providerId="LiveId" clId="{4F2A6FC3-C866-4FBC-9EC8-57D83A466B09}" dt="2024-09-02T07:02:29.752" v="0" actId="47"/>
        <pc:sldMkLst>
          <pc:docMk/>
          <pc:sldMk cId="4291223834" sldId="353"/>
        </pc:sldMkLst>
      </pc:sldChg>
      <pc:sldChg chg="del">
        <pc:chgData name="Martina Barletta" userId="fdb3053a5e2b70bf" providerId="LiveId" clId="{4F2A6FC3-C866-4FBC-9EC8-57D83A466B09}" dt="2024-09-03T09:03:07.893" v="7462" actId="47"/>
        <pc:sldMkLst>
          <pc:docMk/>
          <pc:sldMk cId="1070457557" sldId="354"/>
        </pc:sldMkLst>
      </pc:sldChg>
      <pc:sldChg chg="add del">
        <pc:chgData name="Martina Barletta" userId="fdb3053a5e2b70bf" providerId="LiveId" clId="{4F2A6FC3-C866-4FBC-9EC8-57D83A466B09}" dt="2024-09-03T08:04:24.807" v="5165" actId="47"/>
        <pc:sldMkLst>
          <pc:docMk/>
          <pc:sldMk cId="3111774692" sldId="355"/>
        </pc:sldMkLst>
      </pc:sldChg>
      <pc:sldChg chg="add del">
        <pc:chgData name="Martina Barletta" userId="fdb3053a5e2b70bf" providerId="LiveId" clId="{4F2A6FC3-C866-4FBC-9EC8-57D83A466B09}" dt="2024-09-03T08:04:24.807" v="5165" actId="47"/>
        <pc:sldMkLst>
          <pc:docMk/>
          <pc:sldMk cId="1517669961" sldId="356"/>
        </pc:sldMkLst>
      </pc:sldChg>
      <pc:sldChg chg="add del">
        <pc:chgData name="Martina Barletta" userId="fdb3053a5e2b70bf" providerId="LiveId" clId="{4F2A6FC3-C866-4FBC-9EC8-57D83A466B09}" dt="2024-09-03T08:04:24.807" v="5165" actId="47"/>
        <pc:sldMkLst>
          <pc:docMk/>
          <pc:sldMk cId="2450052446" sldId="357"/>
        </pc:sldMkLst>
      </pc:sldChg>
      <pc:sldChg chg="add del">
        <pc:chgData name="Martina Barletta" userId="fdb3053a5e2b70bf" providerId="LiveId" clId="{4F2A6FC3-C866-4FBC-9EC8-57D83A466B09}" dt="2024-09-03T08:04:24.807" v="5165" actId="47"/>
        <pc:sldMkLst>
          <pc:docMk/>
          <pc:sldMk cId="1797097599" sldId="358"/>
        </pc:sldMkLst>
      </pc:sldChg>
      <pc:sldChg chg="del">
        <pc:chgData name="Martina Barletta" userId="fdb3053a5e2b70bf" providerId="LiveId" clId="{4F2A6FC3-C866-4FBC-9EC8-57D83A466B09}" dt="2024-09-02T07:02:29.752" v="0" actId="47"/>
        <pc:sldMkLst>
          <pc:docMk/>
          <pc:sldMk cId="3328174792" sldId="359"/>
        </pc:sldMkLst>
      </pc:sldChg>
      <pc:sldChg chg="del">
        <pc:chgData name="Martina Barletta" userId="fdb3053a5e2b70bf" providerId="LiveId" clId="{4F2A6FC3-C866-4FBC-9EC8-57D83A466B09}" dt="2024-09-02T07:02:29.752" v="0" actId="47"/>
        <pc:sldMkLst>
          <pc:docMk/>
          <pc:sldMk cId="3721852847" sldId="360"/>
        </pc:sldMkLst>
      </pc:sldChg>
      <pc:sldChg chg="del">
        <pc:chgData name="Martina Barletta" userId="fdb3053a5e2b70bf" providerId="LiveId" clId="{4F2A6FC3-C866-4FBC-9EC8-57D83A466B09}" dt="2024-09-02T07:02:29.752" v="0" actId="47"/>
        <pc:sldMkLst>
          <pc:docMk/>
          <pc:sldMk cId="738355093" sldId="361"/>
        </pc:sldMkLst>
      </pc:sldChg>
      <pc:sldChg chg="addSp delSp modSp add del mod modAnim">
        <pc:chgData name="Martina Barletta" userId="fdb3053a5e2b70bf" providerId="LiveId" clId="{4F2A6FC3-C866-4FBC-9EC8-57D83A466B09}" dt="2024-09-03T08:11:53.576" v="5380" actId="1076"/>
        <pc:sldMkLst>
          <pc:docMk/>
          <pc:sldMk cId="796562808" sldId="362"/>
        </pc:sldMkLst>
        <pc:spChg chg="mod">
          <ac:chgData name="Martina Barletta" userId="fdb3053a5e2b70bf" providerId="LiveId" clId="{4F2A6FC3-C866-4FBC-9EC8-57D83A466B09}" dt="2024-09-03T08:11:25.368" v="5376" actId="20577"/>
          <ac:spMkLst>
            <pc:docMk/>
            <pc:sldMk cId="796562808" sldId="362"/>
            <ac:spMk id="2" creationId="{BDF782BF-3689-125E-2669-6D70EE784368}"/>
          </ac:spMkLst>
        </pc:spChg>
        <pc:spChg chg="del mod">
          <ac:chgData name="Martina Barletta" userId="fdb3053a5e2b70bf" providerId="LiveId" clId="{4F2A6FC3-C866-4FBC-9EC8-57D83A466B09}" dt="2024-09-03T08:11:27.727" v="5377" actId="478"/>
          <ac:spMkLst>
            <pc:docMk/>
            <pc:sldMk cId="796562808" sldId="362"/>
            <ac:spMk id="3" creationId="{C392C52A-C2F6-0D88-34C2-A6D75AD535D9}"/>
          </ac:spMkLst>
        </pc:spChg>
        <pc:picChg chg="add mod">
          <ac:chgData name="Martina Barletta" userId="fdb3053a5e2b70bf" providerId="LiveId" clId="{4F2A6FC3-C866-4FBC-9EC8-57D83A466B09}" dt="2024-09-03T08:11:53.576" v="5380" actId="1076"/>
          <ac:picMkLst>
            <pc:docMk/>
            <pc:sldMk cId="796562808" sldId="362"/>
            <ac:picMk id="4" creationId="{423E460A-0FB6-399A-FC4F-36FC8CB721BB}"/>
          </ac:picMkLst>
        </pc:picChg>
      </pc:sldChg>
      <pc:sldChg chg="add del">
        <pc:chgData name="Martina Barletta" userId="fdb3053a5e2b70bf" providerId="LiveId" clId="{4F2A6FC3-C866-4FBC-9EC8-57D83A466B09}" dt="2024-09-03T08:04:24.807" v="5165" actId="47"/>
        <pc:sldMkLst>
          <pc:docMk/>
          <pc:sldMk cId="2997880748" sldId="363"/>
        </pc:sldMkLst>
      </pc:sldChg>
      <pc:sldChg chg="del">
        <pc:chgData name="Martina Barletta" userId="fdb3053a5e2b70bf" providerId="LiveId" clId="{4F2A6FC3-C866-4FBC-9EC8-57D83A466B09}" dt="2024-09-02T07:02:29.752" v="0" actId="47"/>
        <pc:sldMkLst>
          <pc:docMk/>
          <pc:sldMk cId="3178396735" sldId="364"/>
        </pc:sldMkLst>
      </pc:sldChg>
      <pc:sldChg chg="del">
        <pc:chgData name="Martina Barletta" userId="fdb3053a5e2b70bf" providerId="LiveId" clId="{4F2A6FC3-C866-4FBC-9EC8-57D83A466B09}" dt="2024-09-02T07:02:29.752" v="0" actId="47"/>
        <pc:sldMkLst>
          <pc:docMk/>
          <pc:sldMk cId="2196198835" sldId="365"/>
        </pc:sldMkLst>
      </pc:sldChg>
      <pc:sldChg chg="new del">
        <pc:chgData name="Martina Barletta" userId="fdb3053a5e2b70bf" providerId="LiveId" clId="{4F2A6FC3-C866-4FBC-9EC8-57D83A466B09}" dt="2024-09-02T07:07:06.034" v="85" actId="680"/>
        <pc:sldMkLst>
          <pc:docMk/>
          <pc:sldMk cId="272682108" sldId="368"/>
        </pc:sldMkLst>
      </pc:sldChg>
      <pc:sldChg chg="del">
        <pc:chgData name="Martina Barletta" userId="fdb3053a5e2b70bf" providerId="LiveId" clId="{4F2A6FC3-C866-4FBC-9EC8-57D83A466B09}" dt="2024-09-02T07:02:29.752" v="0" actId="47"/>
        <pc:sldMkLst>
          <pc:docMk/>
          <pc:sldMk cId="1465394837" sldId="368"/>
        </pc:sldMkLst>
      </pc:sldChg>
      <pc:sldChg chg="addSp delSp modSp add mod">
        <pc:chgData name="Martina Barletta" userId="fdb3053a5e2b70bf" providerId="LiveId" clId="{4F2A6FC3-C866-4FBC-9EC8-57D83A466B09}" dt="2024-09-03T09:08:29.690" v="7989" actId="20577"/>
        <pc:sldMkLst>
          <pc:docMk/>
          <pc:sldMk cId="1543850870" sldId="368"/>
        </pc:sldMkLst>
        <pc:spChg chg="mod">
          <ac:chgData name="Martina Barletta" userId="fdb3053a5e2b70bf" providerId="LiveId" clId="{4F2A6FC3-C866-4FBC-9EC8-57D83A466B09}" dt="2024-09-02T07:35:25.001" v="106" actId="20577"/>
          <ac:spMkLst>
            <pc:docMk/>
            <pc:sldMk cId="1543850870" sldId="368"/>
            <ac:spMk id="3" creationId="{E42D9FC2-48A7-A2BA-28A3-62918D46BAEB}"/>
          </ac:spMkLst>
        </pc:spChg>
        <pc:spChg chg="add mod">
          <ac:chgData name="Martina Barletta" userId="fdb3053a5e2b70bf" providerId="LiveId" clId="{4F2A6FC3-C866-4FBC-9EC8-57D83A466B09}" dt="2024-09-03T09:08:29.690" v="7989" actId="20577"/>
          <ac:spMkLst>
            <pc:docMk/>
            <pc:sldMk cId="1543850870" sldId="368"/>
            <ac:spMk id="4" creationId="{5988954B-E9E9-197E-184E-F03EB27D2889}"/>
          </ac:spMkLst>
        </pc:spChg>
        <pc:spChg chg="del">
          <ac:chgData name="Martina Barletta" userId="fdb3053a5e2b70bf" providerId="LiveId" clId="{4F2A6FC3-C866-4FBC-9EC8-57D83A466B09}" dt="2024-09-02T07:07:20.027" v="97" actId="478"/>
          <ac:spMkLst>
            <pc:docMk/>
            <pc:sldMk cId="1543850870" sldId="368"/>
            <ac:spMk id="4" creationId="{9BF4F913-A4CD-6FAC-9584-7CEFB2E42395}"/>
          </ac:spMkLst>
        </pc:spChg>
      </pc:sldChg>
      <pc:sldChg chg="del">
        <pc:chgData name="Martina Barletta" userId="fdb3053a5e2b70bf" providerId="LiveId" clId="{4F2A6FC3-C866-4FBC-9EC8-57D83A466B09}" dt="2024-09-02T07:02:29.752" v="0" actId="47"/>
        <pc:sldMkLst>
          <pc:docMk/>
          <pc:sldMk cId="1555249369" sldId="369"/>
        </pc:sldMkLst>
      </pc:sldChg>
      <pc:sldChg chg="addSp modSp new mod ord">
        <pc:chgData name="Martina Barletta" userId="fdb3053a5e2b70bf" providerId="LiveId" clId="{4F2A6FC3-C866-4FBC-9EC8-57D83A466B09}" dt="2024-09-02T07:47:50.467" v="217" actId="1076"/>
        <pc:sldMkLst>
          <pc:docMk/>
          <pc:sldMk cId="1892059171" sldId="369"/>
        </pc:sldMkLst>
        <pc:spChg chg="add mod">
          <ac:chgData name="Martina Barletta" userId="fdb3053a5e2b70bf" providerId="LiveId" clId="{4F2A6FC3-C866-4FBC-9EC8-57D83A466B09}" dt="2024-09-02T07:47:50.467" v="217" actId="1076"/>
          <ac:spMkLst>
            <pc:docMk/>
            <pc:sldMk cId="1892059171" sldId="369"/>
            <ac:spMk id="6" creationId="{7C8CC2E8-1DB1-5A57-0F8B-CA0590D2E136}"/>
          </ac:spMkLst>
        </pc:spChg>
        <pc:picChg chg="add">
          <ac:chgData name="Martina Barletta" userId="fdb3053a5e2b70bf" providerId="LiveId" clId="{4F2A6FC3-C866-4FBC-9EC8-57D83A466B09}" dt="2024-09-02T07:45:02.884" v="209" actId="22"/>
          <ac:picMkLst>
            <pc:docMk/>
            <pc:sldMk cId="1892059171" sldId="369"/>
            <ac:picMk id="5" creationId="{7E1F943C-7FC0-9024-B658-610E0EE0346F}"/>
          </ac:picMkLst>
        </pc:picChg>
      </pc:sldChg>
      <pc:sldChg chg="delSp modSp add mod modNotesTx">
        <pc:chgData name="Martina Barletta" userId="fdb3053a5e2b70bf" providerId="LiveId" clId="{4F2A6FC3-C866-4FBC-9EC8-57D83A466B09}" dt="2024-09-03T10:26:26.009" v="8395" actId="404"/>
        <pc:sldMkLst>
          <pc:docMk/>
          <pc:sldMk cId="386406262" sldId="370"/>
        </pc:sldMkLst>
        <pc:spChg chg="del">
          <ac:chgData name="Martina Barletta" userId="fdb3053a5e2b70bf" providerId="LiveId" clId="{4F2A6FC3-C866-4FBC-9EC8-57D83A466B09}" dt="2024-09-02T15:04:48.342" v="4726" actId="478"/>
          <ac:spMkLst>
            <pc:docMk/>
            <pc:sldMk cId="386406262" sldId="370"/>
            <ac:spMk id="3" creationId="{4758D89B-B552-4C6A-E21D-235BB2343874}"/>
          </ac:spMkLst>
        </pc:spChg>
        <pc:spChg chg="mod">
          <ac:chgData name="Martina Barletta" userId="fdb3053a5e2b70bf" providerId="LiveId" clId="{4F2A6FC3-C866-4FBC-9EC8-57D83A466B09}" dt="2024-09-02T15:08:14.734" v="4978" actId="1076"/>
          <ac:spMkLst>
            <pc:docMk/>
            <pc:sldMk cId="386406262" sldId="370"/>
            <ac:spMk id="5" creationId="{14B9015E-3FFF-1206-831B-7DC3BCD80205}"/>
          </ac:spMkLst>
        </pc:spChg>
        <pc:spChg chg="mod">
          <ac:chgData name="Martina Barletta" userId="fdb3053a5e2b70bf" providerId="LiveId" clId="{4F2A6FC3-C866-4FBC-9EC8-57D83A466B09}" dt="2024-09-03T10:26:26.009" v="8395" actId="404"/>
          <ac:spMkLst>
            <pc:docMk/>
            <pc:sldMk cId="386406262" sldId="370"/>
            <ac:spMk id="1552" creationId="{00000000-0000-0000-0000-000000000000}"/>
          </ac:spMkLst>
        </pc:spChg>
      </pc:sldChg>
      <pc:sldChg chg="addSp modSp new mod ord modNotesTx">
        <pc:chgData name="Martina Barletta" userId="fdb3053a5e2b70bf" providerId="LiveId" clId="{4F2A6FC3-C866-4FBC-9EC8-57D83A466B09}" dt="2024-09-03T10:24:09.972" v="8383" actId="20577"/>
        <pc:sldMkLst>
          <pc:docMk/>
          <pc:sldMk cId="1796646265" sldId="371"/>
        </pc:sldMkLst>
        <pc:spChg chg="mod">
          <ac:chgData name="Martina Barletta" userId="fdb3053a5e2b70bf" providerId="LiveId" clId="{4F2A6FC3-C866-4FBC-9EC8-57D83A466B09}" dt="2024-09-02T08:04:50.192" v="413" actId="20577"/>
          <ac:spMkLst>
            <pc:docMk/>
            <pc:sldMk cId="1796646265" sldId="371"/>
            <ac:spMk id="2" creationId="{AB69A0FE-3CF6-89ED-5D15-B49CF458F09A}"/>
          </ac:spMkLst>
        </pc:spChg>
        <pc:spChg chg="mod">
          <ac:chgData name="Martina Barletta" userId="fdb3053a5e2b70bf" providerId="LiveId" clId="{4F2A6FC3-C866-4FBC-9EC8-57D83A466B09}" dt="2024-09-02T14:57:18.437" v="3890" actId="114"/>
          <ac:spMkLst>
            <pc:docMk/>
            <pc:sldMk cId="1796646265" sldId="371"/>
            <ac:spMk id="3" creationId="{2AE4E424-6FEA-3491-8D01-84305B1B8AF1}"/>
          </ac:spMkLst>
        </pc:spChg>
        <pc:spChg chg="add mod">
          <ac:chgData name="Martina Barletta" userId="fdb3053a5e2b70bf" providerId="LiveId" clId="{4F2A6FC3-C866-4FBC-9EC8-57D83A466B09}" dt="2024-09-02T14:57:11.526" v="3887" actId="1076"/>
          <ac:spMkLst>
            <pc:docMk/>
            <pc:sldMk cId="1796646265" sldId="371"/>
            <ac:spMk id="4" creationId="{BD74F1B5-E3A6-DFFD-2A90-D323AF8EC71A}"/>
          </ac:spMkLst>
        </pc:spChg>
        <pc:picChg chg="add mod">
          <ac:chgData name="Martina Barletta" userId="fdb3053a5e2b70bf" providerId="LiveId" clId="{4F2A6FC3-C866-4FBC-9EC8-57D83A466B09}" dt="2024-09-02T14:55:44.151" v="3691" actId="1076"/>
          <ac:picMkLst>
            <pc:docMk/>
            <pc:sldMk cId="1796646265" sldId="371"/>
            <ac:picMk id="6" creationId="{CCCE97E6-EC2E-FFF2-48CC-D64DA4E12AB0}"/>
          </ac:picMkLst>
        </pc:picChg>
      </pc:sldChg>
      <pc:sldChg chg="addSp delSp modSp new mod">
        <pc:chgData name="Martina Barletta" userId="fdb3053a5e2b70bf" providerId="LiveId" clId="{4F2A6FC3-C866-4FBC-9EC8-57D83A466B09}" dt="2024-09-02T12:33:31.454" v="1133" actId="1076"/>
        <pc:sldMkLst>
          <pc:docMk/>
          <pc:sldMk cId="2054017390" sldId="372"/>
        </pc:sldMkLst>
        <pc:spChg chg="del mod">
          <ac:chgData name="Martina Barletta" userId="fdb3053a5e2b70bf" providerId="LiveId" clId="{4F2A6FC3-C866-4FBC-9EC8-57D83A466B09}" dt="2024-09-02T12:33:20.898" v="1131" actId="478"/>
          <ac:spMkLst>
            <pc:docMk/>
            <pc:sldMk cId="2054017390" sldId="372"/>
            <ac:spMk id="2" creationId="{672AA5E4-AF71-308F-9D47-D3022760A8AD}"/>
          </ac:spMkLst>
        </pc:spChg>
        <pc:spChg chg="del">
          <ac:chgData name="Martina Barletta" userId="fdb3053a5e2b70bf" providerId="LiveId" clId="{4F2A6FC3-C866-4FBC-9EC8-57D83A466B09}" dt="2024-09-02T12:24:45.063" v="584" actId="478"/>
          <ac:spMkLst>
            <pc:docMk/>
            <pc:sldMk cId="2054017390" sldId="372"/>
            <ac:spMk id="3" creationId="{DAFA058A-C333-5C95-C98D-AFDF1333766C}"/>
          </ac:spMkLst>
        </pc:spChg>
        <pc:spChg chg="del">
          <ac:chgData name="Martina Barletta" userId="fdb3053a5e2b70bf" providerId="LiveId" clId="{4F2A6FC3-C866-4FBC-9EC8-57D83A466B09}" dt="2024-09-02T12:24:45.063" v="584" actId="478"/>
          <ac:spMkLst>
            <pc:docMk/>
            <pc:sldMk cId="2054017390" sldId="372"/>
            <ac:spMk id="4" creationId="{3649CD63-6CDF-DBC9-334B-D3EB5FBB4DF7}"/>
          </ac:spMkLst>
        </pc:spChg>
        <pc:spChg chg="del">
          <ac:chgData name="Martina Barletta" userId="fdb3053a5e2b70bf" providerId="LiveId" clId="{4F2A6FC3-C866-4FBC-9EC8-57D83A466B09}" dt="2024-09-02T12:24:45.063" v="584" actId="478"/>
          <ac:spMkLst>
            <pc:docMk/>
            <pc:sldMk cId="2054017390" sldId="372"/>
            <ac:spMk id="5" creationId="{4FE184F7-9C7B-A96C-3CC4-DD3D001FEC8A}"/>
          </ac:spMkLst>
        </pc:spChg>
        <pc:spChg chg="del">
          <ac:chgData name="Martina Barletta" userId="fdb3053a5e2b70bf" providerId="LiveId" clId="{4F2A6FC3-C866-4FBC-9EC8-57D83A466B09}" dt="2024-09-02T12:24:45.063" v="584" actId="478"/>
          <ac:spMkLst>
            <pc:docMk/>
            <pc:sldMk cId="2054017390" sldId="372"/>
            <ac:spMk id="6" creationId="{F7E0EB84-4473-99FD-FE89-AB82C9DCCB3D}"/>
          </ac:spMkLst>
        </pc:spChg>
        <pc:spChg chg="del">
          <ac:chgData name="Martina Barletta" userId="fdb3053a5e2b70bf" providerId="LiveId" clId="{4F2A6FC3-C866-4FBC-9EC8-57D83A466B09}" dt="2024-09-02T12:24:45.063" v="584" actId="478"/>
          <ac:spMkLst>
            <pc:docMk/>
            <pc:sldMk cId="2054017390" sldId="372"/>
            <ac:spMk id="7" creationId="{00858037-537B-C359-5F57-EFD413F196A5}"/>
          </ac:spMkLst>
        </pc:spChg>
        <pc:spChg chg="del">
          <ac:chgData name="Martina Barletta" userId="fdb3053a5e2b70bf" providerId="LiveId" clId="{4F2A6FC3-C866-4FBC-9EC8-57D83A466B09}" dt="2024-09-02T12:24:45.063" v="584" actId="478"/>
          <ac:spMkLst>
            <pc:docMk/>
            <pc:sldMk cId="2054017390" sldId="372"/>
            <ac:spMk id="8" creationId="{C450E8F3-360C-42FE-B89A-5FD5355F8DB3}"/>
          </ac:spMkLst>
        </pc:spChg>
        <pc:spChg chg="del">
          <ac:chgData name="Martina Barletta" userId="fdb3053a5e2b70bf" providerId="LiveId" clId="{4F2A6FC3-C866-4FBC-9EC8-57D83A466B09}" dt="2024-09-02T12:24:45.063" v="584" actId="478"/>
          <ac:spMkLst>
            <pc:docMk/>
            <pc:sldMk cId="2054017390" sldId="372"/>
            <ac:spMk id="9" creationId="{98F6099F-2C71-3E99-D760-EC00D2AB868F}"/>
          </ac:spMkLst>
        </pc:spChg>
        <pc:spChg chg="del">
          <ac:chgData name="Martina Barletta" userId="fdb3053a5e2b70bf" providerId="LiveId" clId="{4F2A6FC3-C866-4FBC-9EC8-57D83A466B09}" dt="2024-09-02T12:24:45.063" v="584" actId="478"/>
          <ac:spMkLst>
            <pc:docMk/>
            <pc:sldMk cId="2054017390" sldId="372"/>
            <ac:spMk id="10" creationId="{6F187460-6DBD-AC6A-BE4B-F348AB9D038C}"/>
          </ac:spMkLst>
        </pc:spChg>
        <pc:spChg chg="del">
          <ac:chgData name="Martina Barletta" userId="fdb3053a5e2b70bf" providerId="LiveId" clId="{4F2A6FC3-C866-4FBC-9EC8-57D83A466B09}" dt="2024-09-02T12:24:45.063" v="584" actId="478"/>
          <ac:spMkLst>
            <pc:docMk/>
            <pc:sldMk cId="2054017390" sldId="372"/>
            <ac:spMk id="11" creationId="{8832DD57-862A-028C-CE58-703129E0E946}"/>
          </ac:spMkLst>
        </pc:spChg>
        <pc:spChg chg="del">
          <ac:chgData name="Martina Barletta" userId="fdb3053a5e2b70bf" providerId="LiveId" clId="{4F2A6FC3-C866-4FBC-9EC8-57D83A466B09}" dt="2024-09-02T12:24:45.063" v="584" actId="478"/>
          <ac:spMkLst>
            <pc:docMk/>
            <pc:sldMk cId="2054017390" sldId="372"/>
            <ac:spMk id="12" creationId="{9D1D0E39-0F8D-8174-1201-221EB8547CCD}"/>
          </ac:spMkLst>
        </pc:spChg>
        <pc:spChg chg="del">
          <ac:chgData name="Martina Barletta" userId="fdb3053a5e2b70bf" providerId="LiveId" clId="{4F2A6FC3-C866-4FBC-9EC8-57D83A466B09}" dt="2024-09-02T12:24:45.063" v="584" actId="478"/>
          <ac:spMkLst>
            <pc:docMk/>
            <pc:sldMk cId="2054017390" sldId="372"/>
            <ac:spMk id="13" creationId="{359B9178-86A5-39EB-1481-920D14C23BF9}"/>
          </ac:spMkLst>
        </pc:spChg>
        <pc:spChg chg="del">
          <ac:chgData name="Martina Barletta" userId="fdb3053a5e2b70bf" providerId="LiveId" clId="{4F2A6FC3-C866-4FBC-9EC8-57D83A466B09}" dt="2024-09-02T12:24:45.063" v="584" actId="478"/>
          <ac:spMkLst>
            <pc:docMk/>
            <pc:sldMk cId="2054017390" sldId="372"/>
            <ac:spMk id="14" creationId="{4E66872A-0865-5C15-D78F-E759901F4A0D}"/>
          </ac:spMkLst>
        </pc:spChg>
        <pc:spChg chg="del">
          <ac:chgData name="Martina Barletta" userId="fdb3053a5e2b70bf" providerId="LiveId" clId="{4F2A6FC3-C866-4FBC-9EC8-57D83A466B09}" dt="2024-09-02T12:24:45.063" v="584" actId="478"/>
          <ac:spMkLst>
            <pc:docMk/>
            <pc:sldMk cId="2054017390" sldId="372"/>
            <ac:spMk id="15" creationId="{AA0B882F-0A2A-A0CB-7571-2937EC4ACD89}"/>
          </ac:spMkLst>
        </pc:spChg>
        <pc:spChg chg="del">
          <ac:chgData name="Martina Barletta" userId="fdb3053a5e2b70bf" providerId="LiveId" clId="{4F2A6FC3-C866-4FBC-9EC8-57D83A466B09}" dt="2024-09-02T12:24:45.063" v="584" actId="478"/>
          <ac:spMkLst>
            <pc:docMk/>
            <pc:sldMk cId="2054017390" sldId="372"/>
            <ac:spMk id="16" creationId="{F0FF3E65-0FC7-4C4E-DE78-6BAE5B94315B}"/>
          </ac:spMkLst>
        </pc:spChg>
        <pc:spChg chg="del">
          <ac:chgData name="Martina Barletta" userId="fdb3053a5e2b70bf" providerId="LiveId" clId="{4F2A6FC3-C866-4FBC-9EC8-57D83A466B09}" dt="2024-09-02T12:24:45.063" v="584" actId="478"/>
          <ac:spMkLst>
            <pc:docMk/>
            <pc:sldMk cId="2054017390" sldId="372"/>
            <ac:spMk id="17" creationId="{0666B7F1-1878-9999-EE54-4AE479A419FD}"/>
          </ac:spMkLst>
        </pc:spChg>
        <pc:spChg chg="del">
          <ac:chgData name="Martina Barletta" userId="fdb3053a5e2b70bf" providerId="LiveId" clId="{4F2A6FC3-C866-4FBC-9EC8-57D83A466B09}" dt="2024-09-02T12:24:45.063" v="584" actId="478"/>
          <ac:spMkLst>
            <pc:docMk/>
            <pc:sldMk cId="2054017390" sldId="372"/>
            <ac:spMk id="18" creationId="{33A3A074-F4B3-76A9-DD08-ABC488CC9D4A}"/>
          </ac:spMkLst>
        </pc:spChg>
        <pc:spChg chg="del">
          <ac:chgData name="Martina Barletta" userId="fdb3053a5e2b70bf" providerId="LiveId" clId="{4F2A6FC3-C866-4FBC-9EC8-57D83A466B09}" dt="2024-09-02T12:24:45.063" v="584" actId="478"/>
          <ac:spMkLst>
            <pc:docMk/>
            <pc:sldMk cId="2054017390" sldId="372"/>
            <ac:spMk id="19" creationId="{88EE9343-DD3D-4FFA-52DF-443A75F66CEC}"/>
          </ac:spMkLst>
        </pc:spChg>
        <pc:spChg chg="del">
          <ac:chgData name="Martina Barletta" userId="fdb3053a5e2b70bf" providerId="LiveId" clId="{4F2A6FC3-C866-4FBC-9EC8-57D83A466B09}" dt="2024-09-02T12:24:45.063" v="584" actId="478"/>
          <ac:spMkLst>
            <pc:docMk/>
            <pc:sldMk cId="2054017390" sldId="372"/>
            <ac:spMk id="20" creationId="{1966C9DB-F824-F7DF-B8E4-22EB62CCF444}"/>
          </ac:spMkLst>
        </pc:spChg>
        <pc:spChg chg="add mod">
          <ac:chgData name="Martina Barletta" userId="fdb3053a5e2b70bf" providerId="LiveId" clId="{4F2A6FC3-C866-4FBC-9EC8-57D83A466B09}" dt="2024-09-02T12:33:31.454" v="1133" actId="1076"/>
          <ac:spMkLst>
            <pc:docMk/>
            <pc:sldMk cId="2054017390" sldId="372"/>
            <ac:spMk id="21" creationId="{8A529B8A-7479-B218-C4F5-A3529D76D28B}"/>
          </ac:spMkLst>
        </pc:spChg>
        <pc:spChg chg="add mod">
          <ac:chgData name="Martina Barletta" userId="fdb3053a5e2b70bf" providerId="LiveId" clId="{4F2A6FC3-C866-4FBC-9EC8-57D83A466B09}" dt="2024-09-02T12:25:19.529" v="602"/>
          <ac:spMkLst>
            <pc:docMk/>
            <pc:sldMk cId="2054017390" sldId="372"/>
            <ac:spMk id="22" creationId="{9816CA08-5440-88A4-65F7-5092EC2B4E7B}"/>
          </ac:spMkLst>
        </pc:spChg>
        <pc:spChg chg="add mod">
          <ac:chgData name="Martina Barletta" userId="fdb3053a5e2b70bf" providerId="LiveId" clId="{4F2A6FC3-C866-4FBC-9EC8-57D83A466B09}" dt="2024-09-02T12:33:31.454" v="1133" actId="1076"/>
          <ac:spMkLst>
            <pc:docMk/>
            <pc:sldMk cId="2054017390" sldId="372"/>
            <ac:spMk id="23" creationId="{84ED8740-34CD-C50F-93E8-B43836FFD122}"/>
          </ac:spMkLst>
        </pc:spChg>
        <pc:spChg chg="add del mod">
          <ac:chgData name="Martina Barletta" userId="fdb3053a5e2b70bf" providerId="LiveId" clId="{4F2A6FC3-C866-4FBC-9EC8-57D83A466B09}" dt="2024-09-02T12:33:24.702" v="1132" actId="478"/>
          <ac:spMkLst>
            <pc:docMk/>
            <pc:sldMk cId="2054017390" sldId="372"/>
            <ac:spMk id="31" creationId="{C9F9F4AB-A5D9-549C-5DB4-C2B90411DC94}"/>
          </ac:spMkLst>
        </pc:spChg>
        <pc:picChg chg="add mod">
          <ac:chgData name="Martina Barletta" userId="fdb3053a5e2b70bf" providerId="LiveId" clId="{4F2A6FC3-C866-4FBC-9EC8-57D83A466B09}" dt="2024-09-02T12:32:08.710" v="1111"/>
          <ac:picMkLst>
            <pc:docMk/>
            <pc:sldMk cId="2054017390" sldId="372"/>
            <ac:picMk id="24" creationId="{0ED54C8C-1E80-6A6F-C8A7-414C5A8890AE}"/>
          </ac:picMkLst>
        </pc:picChg>
        <pc:picChg chg="add mod">
          <ac:chgData name="Martina Barletta" userId="fdb3053a5e2b70bf" providerId="LiveId" clId="{4F2A6FC3-C866-4FBC-9EC8-57D83A466B09}" dt="2024-09-02T12:32:08.710" v="1111"/>
          <ac:picMkLst>
            <pc:docMk/>
            <pc:sldMk cId="2054017390" sldId="372"/>
            <ac:picMk id="25" creationId="{790CF7AC-978B-A7A3-15A8-033916141240}"/>
          </ac:picMkLst>
        </pc:picChg>
        <pc:picChg chg="add mod">
          <ac:chgData name="Martina Barletta" userId="fdb3053a5e2b70bf" providerId="LiveId" clId="{4F2A6FC3-C866-4FBC-9EC8-57D83A466B09}" dt="2024-09-02T12:32:08.710" v="1111"/>
          <ac:picMkLst>
            <pc:docMk/>
            <pc:sldMk cId="2054017390" sldId="372"/>
            <ac:picMk id="26" creationId="{469F7165-B699-E9DC-3F2E-4F559958EA9A}"/>
          </ac:picMkLst>
        </pc:picChg>
        <pc:picChg chg="add mod">
          <ac:chgData name="Martina Barletta" userId="fdb3053a5e2b70bf" providerId="LiveId" clId="{4F2A6FC3-C866-4FBC-9EC8-57D83A466B09}" dt="2024-09-02T12:33:31.454" v="1133" actId="1076"/>
          <ac:picMkLst>
            <pc:docMk/>
            <pc:sldMk cId="2054017390" sldId="372"/>
            <ac:picMk id="27" creationId="{24B296CE-066A-0E95-79C6-3C6938F32736}"/>
          </ac:picMkLst>
        </pc:picChg>
        <pc:picChg chg="add mod">
          <ac:chgData name="Martina Barletta" userId="fdb3053a5e2b70bf" providerId="LiveId" clId="{4F2A6FC3-C866-4FBC-9EC8-57D83A466B09}" dt="2024-09-02T12:33:31.454" v="1133" actId="1076"/>
          <ac:picMkLst>
            <pc:docMk/>
            <pc:sldMk cId="2054017390" sldId="372"/>
            <ac:picMk id="28" creationId="{ED611F08-58B7-9450-CEC8-87B702EF1FC4}"/>
          </ac:picMkLst>
        </pc:picChg>
        <pc:picChg chg="add mod">
          <ac:chgData name="Martina Barletta" userId="fdb3053a5e2b70bf" providerId="LiveId" clId="{4F2A6FC3-C866-4FBC-9EC8-57D83A466B09}" dt="2024-09-02T12:33:31.454" v="1133" actId="1076"/>
          <ac:picMkLst>
            <pc:docMk/>
            <pc:sldMk cId="2054017390" sldId="372"/>
            <ac:picMk id="29" creationId="{43B21A02-B030-E334-B65D-5A83B903BCF0}"/>
          </ac:picMkLst>
        </pc:picChg>
      </pc:sldChg>
      <pc:sldChg chg="delSp modSp add mod">
        <pc:chgData name="Martina Barletta" userId="fdb3053a5e2b70bf" providerId="LiveId" clId="{4F2A6FC3-C866-4FBC-9EC8-57D83A466B09}" dt="2024-09-03T08:03:25.806" v="5164" actId="20577"/>
        <pc:sldMkLst>
          <pc:docMk/>
          <pc:sldMk cId="3421202368" sldId="373"/>
        </pc:sldMkLst>
        <pc:spChg chg="mod">
          <ac:chgData name="Martina Barletta" userId="fdb3053a5e2b70bf" providerId="LiveId" clId="{4F2A6FC3-C866-4FBC-9EC8-57D83A466B09}" dt="2024-09-03T08:03:25.806" v="5164" actId="20577"/>
          <ac:spMkLst>
            <pc:docMk/>
            <pc:sldMk cId="3421202368" sldId="373"/>
            <ac:spMk id="4" creationId="{27F979AB-EC49-1A6E-FE86-EAF9AAC868EC}"/>
          </ac:spMkLst>
        </pc:spChg>
        <pc:picChg chg="del">
          <ac:chgData name="Martina Barletta" userId="fdb3053a5e2b70bf" providerId="LiveId" clId="{4F2A6FC3-C866-4FBC-9EC8-57D83A466B09}" dt="2024-09-02T14:39:22.983" v="2984" actId="478"/>
          <ac:picMkLst>
            <pc:docMk/>
            <pc:sldMk cId="3421202368" sldId="373"/>
            <ac:picMk id="2" creationId="{FB60336C-D29A-45AB-A0A5-25C3F49EFF85}"/>
          </ac:picMkLst>
        </pc:picChg>
      </pc:sldChg>
      <pc:sldChg chg="addSp modSp new mod ord modNotesTx">
        <pc:chgData name="Martina Barletta" userId="fdb3053a5e2b70bf" providerId="LiveId" clId="{4F2A6FC3-C866-4FBC-9EC8-57D83A466B09}" dt="2024-09-02T15:27:31.055" v="5137" actId="1076"/>
        <pc:sldMkLst>
          <pc:docMk/>
          <pc:sldMk cId="2690404501" sldId="374"/>
        </pc:sldMkLst>
        <pc:spChg chg="mod">
          <ac:chgData name="Martina Barletta" userId="fdb3053a5e2b70bf" providerId="LiveId" clId="{4F2A6FC3-C866-4FBC-9EC8-57D83A466B09}" dt="2024-09-02T14:57:55.711" v="3901" actId="20577"/>
          <ac:spMkLst>
            <pc:docMk/>
            <pc:sldMk cId="2690404501" sldId="374"/>
            <ac:spMk id="2" creationId="{703CE258-7357-D023-8632-3CE209A58378}"/>
          </ac:spMkLst>
        </pc:spChg>
        <pc:picChg chg="add mod">
          <ac:chgData name="Martina Barletta" userId="fdb3053a5e2b70bf" providerId="LiveId" clId="{4F2A6FC3-C866-4FBC-9EC8-57D83A466B09}" dt="2024-09-02T15:27:31.055" v="5137" actId="1076"/>
          <ac:picMkLst>
            <pc:docMk/>
            <pc:sldMk cId="2690404501" sldId="374"/>
            <ac:picMk id="5" creationId="{352A72A1-9EB3-654A-EF69-3D75480B1FBF}"/>
          </ac:picMkLst>
        </pc:picChg>
      </pc:sldChg>
      <pc:sldChg chg="modSp new del mod">
        <pc:chgData name="Martina Barletta" userId="fdb3053a5e2b70bf" providerId="LiveId" clId="{4F2A6FC3-C866-4FBC-9EC8-57D83A466B09}" dt="2024-09-03T08:11:12.025" v="5343" actId="680"/>
        <pc:sldMkLst>
          <pc:docMk/>
          <pc:sldMk cId="94552784" sldId="375"/>
        </pc:sldMkLst>
        <pc:spChg chg="mod">
          <ac:chgData name="Martina Barletta" userId="fdb3053a5e2b70bf" providerId="LiveId" clId="{4F2A6FC3-C866-4FBC-9EC8-57D83A466B09}" dt="2024-09-03T08:11:11.625" v="5342" actId="20577"/>
          <ac:spMkLst>
            <pc:docMk/>
            <pc:sldMk cId="94552784" sldId="375"/>
            <ac:spMk id="2" creationId="{7B69FD59-49F3-1645-5590-29C41BFFA727}"/>
          </ac:spMkLst>
        </pc:spChg>
      </pc:sldChg>
      <pc:sldChg chg="modSp add mod">
        <pc:chgData name="Martina Barletta" userId="fdb3053a5e2b70bf" providerId="LiveId" clId="{4F2A6FC3-C866-4FBC-9EC8-57D83A466B09}" dt="2024-09-03T10:26:39.176" v="8400" actId="20577"/>
        <pc:sldMkLst>
          <pc:docMk/>
          <pc:sldMk cId="832080141" sldId="375"/>
        </pc:sldMkLst>
        <pc:spChg chg="mod">
          <ac:chgData name="Martina Barletta" userId="fdb3053a5e2b70bf" providerId="LiveId" clId="{4F2A6FC3-C866-4FBC-9EC8-57D83A466B09}" dt="2024-09-03T10:26:39.176" v="8400" actId="20577"/>
          <ac:spMkLst>
            <pc:docMk/>
            <pc:sldMk cId="832080141" sldId="375"/>
            <ac:spMk id="3" creationId="{C392C52A-C2F6-0D88-34C2-A6D75AD535D9}"/>
          </ac:spMkLst>
        </pc:spChg>
      </pc:sldChg>
      <pc:sldChg chg="addSp delSp modSp new mod modAnim">
        <pc:chgData name="Martina Barletta" userId="fdb3053a5e2b70bf" providerId="LiveId" clId="{4F2A6FC3-C866-4FBC-9EC8-57D83A466B09}" dt="2024-09-03T08:13:02.991" v="5422" actId="1076"/>
        <pc:sldMkLst>
          <pc:docMk/>
          <pc:sldMk cId="84025742" sldId="376"/>
        </pc:sldMkLst>
        <pc:spChg chg="mod">
          <ac:chgData name="Martina Barletta" userId="fdb3053a5e2b70bf" providerId="LiveId" clId="{4F2A6FC3-C866-4FBC-9EC8-57D83A466B09}" dt="2024-09-03T08:12:46.304" v="5418" actId="20577"/>
          <ac:spMkLst>
            <pc:docMk/>
            <pc:sldMk cId="84025742" sldId="376"/>
            <ac:spMk id="2" creationId="{6DDD4894-8B2A-D438-E879-40BC187F72D0}"/>
          </ac:spMkLst>
        </pc:spChg>
        <pc:spChg chg="del">
          <ac:chgData name="Martina Barletta" userId="fdb3053a5e2b70bf" providerId="LiveId" clId="{4F2A6FC3-C866-4FBC-9EC8-57D83A466B09}" dt="2024-09-03T08:12:48.639" v="5419" actId="478"/>
          <ac:spMkLst>
            <pc:docMk/>
            <pc:sldMk cId="84025742" sldId="376"/>
            <ac:spMk id="3" creationId="{06283868-A210-E2B7-B781-FEFD8FC3F16D}"/>
          </ac:spMkLst>
        </pc:spChg>
        <pc:picChg chg="add mod">
          <ac:chgData name="Martina Barletta" userId="fdb3053a5e2b70bf" providerId="LiveId" clId="{4F2A6FC3-C866-4FBC-9EC8-57D83A466B09}" dt="2024-09-03T08:13:02.991" v="5422" actId="1076"/>
          <ac:picMkLst>
            <pc:docMk/>
            <pc:sldMk cId="84025742" sldId="376"/>
            <ac:picMk id="4" creationId="{A37370CC-F49D-04D2-EF54-31947CC20D72}"/>
          </ac:picMkLst>
        </pc:picChg>
      </pc:sldChg>
      <pc:sldChg chg="addSp modSp new mod modNotesTx">
        <pc:chgData name="Martina Barletta" userId="fdb3053a5e2b70bf" providerId="LiveId" clId="{4F2A6FC3-C866-4FBC-9EC8-57D83A466B09}" dt="2024-09-03T08:21:39.650" v="5740" actId="1076"/>
        <pc:sldMkLst>
          <pc:docMk/>
          <pc:sldMk cId="2031155527" sldId="377"/>
        </pc:sldMkLst>
        <pc:spChg chg="mod">
          <ac:chgData name="Martina Barletta" userId="fdb3053a5e2b70bf" providerId="LiveId" clId="{4F2A6FC3-C866-4FBC-9EC8-57D83A466B09}" dt="2024-09-03T08:18:37.783" v="5619" actId="20577"/>
          <ac:spMkLst>
            <pc:docMk/>
            <pc:sldMk cId="2031155527" sldId="377"/>
            <ac:spMk id="2" creationId="{31DB0A36-E410-FB38-8F12-FD4A63D1C5CF}"/>
          </ac:spMkLst>
        </pc:spChg>
        <pc:spChg chg="mod">
          <ac:chgData name="Martina Barletta" userId="fdb3053a5e2b70bf" providerId="LiveId" clId="{4F2A6FC3-C866-4FBC-9EC8-57D83A466B09}" dt="2024-09-03T08:19:20.542" v="5728" actId="1076"/>
          <ac:spMkLst>
            <pc:docMk/>
            <pc:sldMk cId="2031155527" sldId="377"/>
            <ac:spMk id="3" creationId="{23C3541E-CFB4-73EE-0834-1046CE9DBC1C}"/>
          </ac:spMkLst>
        </pc:spChg>
        <pc:spChg chg="add mod">
          <ac:chgData name="Martina Barletta" userId="fdb3053a5e2b70bf" providerId="LiveId" clId="{4F2A6FC3-C866-4FBC-9EC8-57D83A466B09}" dt="2024-09-03T08:21:39.650" v="5740" actId="1076"/>
          <ac:spMkLst>
            <pc:docMk/>
            <pc:sldMk cId="2031155527" sldId="377"/>
            <ac:spMk id="6" creationId="{4247D22F-2FA4-45C9-190D-FC0E6AFAFF72}"/>
          </ac:spMkLst>
        </pc:spChg>
        <pc:picChg chg="add mod modCrop">
          <ac:chgData name="Martina Barletta" userId="fdb3053a5e2b70bf" providerId="LiveId" clId="{4F2A6FC3-C866-4FBC-9EC8-57D83A466B09}" dt="2024-09-03T08:20:16.619" v="5733" actId="1076"/>
          <ac:picMkLst>
            <pc:docMk/>
            <pc:sldMk cId="2031155527" sldId="377"/>
            <ac:picMk id="5" creationId="{4FD5E25F-65B7-01BC-A4D3-F2FF5CC8B19D}"/>
          </ac:picMkLst>
        </pc:picChg>
      </pc:sldChg>
      <pc:sldChg chg="new del">
        <pc:chgData name="Martina Barletta" userId="fdb3053a5e2b70bf" providerId="LiveId" clId="{4F2A6FC3-C866-4FBC-9EC8-57D83A466B09}" dt="2024-09-03T08:18:31.528" v="5596" actId="680"/>
        <pc:sldMkLst>
          <pc:docMk/>
          <pc:sldMk cId="3899895183" sldId="377"/>
        </pc:sldMkLst>
      </pc:sldChg>
      <pc:sldChg chg="addSp delSp modSp new mod modNotesTx">
        <pc:chgData name="Martina Barletta" userId="fdb3053a5e2b70bf" providerId="LiveId" clId="{4F2A6FC3-C866-4FBC-9EC8-57D83A466B09}" dt="2024-09-03T08:44:45.277" v="6456"/>
        <pc:sldMkLst>
          <pc:docMk/>
          <pc:sldMk cId="1594959770" sldId="378"/>
        </pc:sldMkLst>
        <pc:spChg chg="mod">
          <ac:chgData name="Martina Barletta" userId="fdb3053a5e2b70bf" providerId="LiveId" clId="{4F2A6FC3-C866-4FBC-9EC8-57D83A466B09}" dt="2024-09-03T08:27:56.942" v="5769" actId="20577"/>
          <ac:spMkLst>
            <pc:docMk/>
            <pc:sldMk cId="1594959770" sldId="378"/>
            <ac:spMk id="2" creationId="{88A0529F-11A2-73C1-35F1-5381ED04B546}"/>
          </ac:spMkLst>
        </pc:spChg>
        <pc:spChg chg="del">
          <ac:chgData name="Martina Barletta" userId="fdb3053a5e2b70bf" providerId="LiveId" clId="{4F2A6FC3-C866-4FBC-9EC8-57D83A466B09}" dt="2024-09-03T08:30:53.102" v="5770" actId="478"/>
          <ac:spMkLst>
            <pc:docMk/>
            <pc:sldMk cId="1594959770" sldId="378"/>
            <ac:spMk id="3" creationId="{D4AD8D30-5643-5CE9-AA8A-513DB68C748A}"/>
          </ac:spMkLst>
        </pc:spChg>
        <pc:spChg chg="add mod">
          <ac:chgData name="Martina Barletta" userId="fdb3053a5e2b70bf" providerId="LiveId" clId="{4F2A6FC3-C866-4FBC-9EC8-57D83A466B09}" dt="2024-09-03T08:40:19.881" v="6064" actId="1076"/>
          <ac:spMkLst>
            <pc:docMk/>
            <pc:sldMk cId="1594959770" sldId="378"/>
            <ac:spMk id="8" creationId="{7BB44163-B6F5-5485-15C6-4101DE0BB6FC}"/>
          </ac:spMkLst>
        </pc:spChg>
        <pc:picChg chg="add del mod">
          <ac:chgData name="Martina Barletta" userId="fdb3053a5e2b70bf" providerId="LiveId" clId="{4F2A6FC3-C866-4FBC-9EC8-57D83A466B09}" dt="2024-09-03T08:32:01.110" v="5794" actId="478"/>
          <ac:picMkLst>
            <pc:docMk/>
            <pc:sldMk cId="1594959770" sldId="378"/>
            <ac:picMk id="5" creationId="{B764D042-A70A-8E5B-F809-1DF2065685D1}"/>
          </ac:picMkLst>
        </pc:picChg>
        <pc:picChg chg="add mod modCrop">
          <ac:chgData name="Martina Barletta" userId="fdb3053a5e2b70bf" providerId="LiveId" clId="{4F2A6FC3-C866-4FBC-9EC8-57D83A466B09}" dt="2024-09-03T08:40:24.092" v="6065" actId="1076"/>
          <ac:picMkLst>
            <pc:docMk/>
            <pc:sldMk cId="1594959770" sldId="378"/>
            <ac:picMk id="7" creationId="{AA84F6C5-80EB-214C-C4DF-AE92E3B04F46}"/>
          </ac:picMkLst>
        </pc:picChg>
        <pc:picChg chg="add mod">
          <ac:chgData name="Martina Barletta" userId="fdb3053a5e2b70bf" providerId="LiveId" clId="{4F2A6FC3-C866-4FBC-9EC8-57D83A466B09}" dt="2024-09-03T08:44:45.277" v="6456"/>
          <ac:picMkLst>
            <pc:docMk/>
            <pc:sldMk cId="1594959770" sldId="378"/>
            <ac:picMk id="9" creationId="{3477851A-EA7A-5BC4-0EE3-C35CBD259C4E}"/>
          </ac:picMkLst>
        </pc:picChg>
      </pc:sldChg>
      <pc:sldChg chg="addSp delSp modSp new mod modNotesTx">
        <pc:chgData name="Martina Barletta" userId="fdb3053a5e2b70bf" providerId="LiveId" clId="{4F2A6FC3-C866-4FBC-9EC8-57D83A466B09}" dt="2024-09-03T08:50:46.367" v="7165" actId="1076"/>
        <pc:sldMkLst>
          <pc:docMk/>
          <pc:sldMk cId="467305074" sldId="379"/>
        </pc:sldMkLst>
        <pc:spChg chg="mod">
          <ac:chgData name="Martina Barletta" userId="fdb3053a5e2b70bf" providerId="LiveId" clId="{4F2A6FC3-C866-4FBC-9EC8-57D83A466B09}" dt="2024-09-03T08:45:20.852" v="6495" actId="20577"/>
          <ac:spMkLst>
            <pc:docMk/>
            <pc:sldMk cId="467305074" sldId="379"/>
            <ac:spMk id="2" creationId="{65773E58-F171-EE39-F461-E306CF82F15C}"/>
          </ac:spMkLst>
        </pc:spChg>
        <pc:spChg chg="del">
          <ac:chgData name="Martina Barletta" userId="fdb3053a5e2b70bf" providerId="LiveId" clId="{4F2A6FC3-C866-4FBC-9EC8-57D83A466B09}" dt="2024-09-03T08:45:24.565" v="6497" actId="478"/>
          <ac:spMkLst>
            <pc:docMk/>
            <pc:sldMk cId="467305074" sldId="379"/>
            <ac:spMk id="3" creationId="{9259F83A-25A0-72E4-9373-A664BC7E0FC3}"/>
          </ac:spMkLst>
        </pc:spChg>
        <pc:spChg chg="add mod">
          <ac:chgData name="Martina Barletta" userId="fdb3053a5e2b70bf" providerId="LiveId" clId="{4F2A6FC3-C866-4FBC-9EC8-57D83A466B09}" dt="2024-09-03T08:50:45.043" v="7164" actId="1076"/>
          <ac:spMkLst>
            <pc:docMk/>
            <pc:sldMk cId="467305074" sldId="379"/>
            <ac:spMk id="7" creationId="{67B3C1F7-2DBF-29F1-529E-B3977DB3DA39}"/>
          </ac:spMkLst>
        </pc:spChg>
        <pc:picChg chg="add mod">
          <ac:chgData name="Martina Barletta" userId="fdb3053a5e2b70bf" providerId="LiveId" clId="{4F2A6FC3-C866-4FBC-9EC8-57D83A466B09}" dt="2024-09-03T08:50:46.367" v="7165" actId="1076"/>
          <ac:picMkLst>
            <pc:docMk/>
            <pc:sldMk cId="467305074" sldId="379"/>
            <ac:picMk id="4" creationId="{2BBB60FB-BDEC-CA1F-88F8-B8397D0B88FD}"/>
          </ac:picMkLst>
        </pc:picChg>
        <pc:picChg chg="add mod">
          <ac:chgData name="Martina Barletta" userId="fdb3053a5e2b70bf" providerId="LiveId" clId="{4F2A6FC3-C866-4FBC-9EC8-57D83A466B09}" dt="2024-09-03T08:48:42.684" v="6951" actId="1076"/>
          <ac:picMkLst>
            <pc:docMk/>
            <pc:sldMk cId="467305074" sldId="379"/>
            <ac:picMk id="6" creationId="{D91AE178-0DF1-42CD-106C-C284DD2629B3}"/>
          </ac:picMkLst>
        </pc:picChg>
      </pc:sldChg>
      <pc:sldChg chg="new del">
        <pc:chgData name="Martina Barletta" userId="fdb3053a5e2b70bf" providerId="LiveId" clId="{4F2A6FC3-C866-4FBC-9EC8-57D83A466B09}" dt="2024-09-03T08:45:13.497" v="6477" actId="680"/>
        <pc:sldMkLst>
          <pc:docMk/>
          <pc:sldMk cId="4259247577" sldId="379"/>
        </pc:sldMkLst>
      </pc:sldChg>
      <pc:sldMasterChg chg="addSldLayout delSldLayout">
        <pc:chgData name="Martina Barletta" userId="fdb3053a5e2b70bf" providerId="LiveId" clId="{4F2A6FC3-C866-4FBC-9EC8-57D83A466B09}" dt="2024-09-03T08:04:24.807" v="5165" actId="47"/>
        <pc:sldMasterMkLst>
          <pc:docMk/>
          <pc:sldMasterMk cId="0" sldId="2147483677"/>
        </pc:sldMasterMkLst>
        <pc:sldLayoutChg chg="add del">
          <pc:chgData name="Martina Barletta" userId="fdb3053a5e2b70bf" providerId="LiveId" clId="{4F2A6FC3-C866-4FBC-9EC8-57D83A466B09}" dt="2024-09-03T08:04:24.807" v="5165" actId="47"/>
          <pc:sldLayoutMkLst>
            <pc:docMk/>
            <pc:sldMasterMk cId="0" sldId="2147483677"/>
            <pc:sldLayoutMk cId="0" sldId="2147483655"/>
          </pc:sldLayoutMkLst>
        </pc:sldLayoutChg>
      </pc:sldMasterChg>
      <pc:sldMasterChg chg="del delSldLayout">
        <pc:chgData name="Martina Barletta" userId="fdb3053a5e2b70bf" providerId="LiveId" clId="{4F2A6FC3-C866-4FBC-9EC8-57D83A466B09}" dt="2024-09-02T07:02:29.752" v="0" actId="47"/>
        <pc:sldMasterMkLst>
          <pc:docMk/>
          <pc:sldMasterMk cId="0" sldId="2147483678"/>
        </pc:sldMasterMkLst>
        <pc:sldLayoutChg chg="del">
          <pc:chgData name="Martina Barletta" userId="fdb3053a5e2b70bf" providerId="LiveId" clId="{4F2A6FC3-C866-4FBC-9EC8-57D83A466B09}" dt="2024-09-02T07:02:29.752" v="0" actId="47"/>
          <pc:sldLayoutMkLst>
            <pc:docMk/>
            <pc:sldMasterMk cId="0" sldId="2147483678"/>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atistical_machine_translation" TargetMode="External"/><Relationship Id="rId3" Type="http://schemas.openxmlformats.org/officeDocument/2006/relationships/hyperlink" Target="https://en.wikipedia.org/wiki/Georgetown-IBM_experiment" TargetMode="External"/><Relationship Id="rId7" Type="http://schemas.openxmlformats.org/officeDocument/2006/relationships/hyperlink" Target="https://en.wikipedia.org/wiki/Natural_language_processing#cite_not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ALPAC" TargetMode="External"/><Relationship Id="rId5" Type="http://schemas.openxmlformats.org/officeDocument/2006/relationships/hyperlink" Target="https://en.wikipedia.org/wiki/Natural_language_processing#cite_note-2" TargetMode="External"/><Relationship Id="rId4" Type="http://schemas.openxmlformats.org/officeDocument/2006/relationships/hyperlink" Target="https://en.wikipedia.org/wiki/Automatic_trans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fr.wikipedia.org/wiki/S%C3%A9mantique" TargetMode="External"/><Relationship Id="rId3" Type="http://schemas.openxmlformats.org/officeDocument/2006/relationships/hyperlink" Target="https://fr.wikipedia.org/wiki/Intelligence_artificielle" TargetMode="External"/><Relationship Id="rId7" Type="http://schemas.openxmlformats.org/officeDocument/2006/relationships/hyperlink" Target="https://fr.wikipedia.org/wiki/Logicie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fr.wikipedia.org/wiki/Ordinateur" TargetMode="External"/><Relationship Id="rId11" Type="http://schemas.openxmlformats.org/officeDocument/2006/relationships/hyperlink" Target="https://fr.wikipedia.org/wiki/Chambre_chinoise" TargetMode="External"/><Relationship Id="rId5" Type="http://schemas.openxmlformats.org/officeDocument/2006/relationships/hyperlink" Target="https://fr.wikipedia.org/wiki/Computing_Machinery_and_Intelligence" TargetMode="External"/><Relationship Id="rId10" Type="http://schemas.openxmlformats.org/officeDocument/2006/relationships/hyperlink" Target="https://fr.wikipedia.org/wiki/Syntaxe" TargetMode="External"/><Relationship Id="rId4" Type="http://schemas.openxmlformats.org/officeDocument/2006/relationships/hyperlink" Target="https://fr.wikipedia.org/wiki/Alan_Turing" TargetMode="External"/><Relationship Id="rId9" Type="http://schemas.openxmlformats.org/officeDocument/2006/relationships/hyperlink" Target="https://fr.wikipedia.org/wiki/John_Searl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Cub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fr.wikipedia.org/wiki/Analyse_syntaxique" TargetMode="External"/><Relationship Id="rId5" Type="http://schemas.openxmlformats.org/officeDocument/2006/relationships/hyperlink" Target="https://fr.wikipedia.org/wiki/Sph%C3%A8re" TargetMode="External"/><Relationship Id="rId4" Type="http://schemas.openxmlformats.org/officeDocument/2006/relationships/hyperlink" Target="https://fr.wikipedia.org/wiki/C%C3%B4ne_(g%C3%A9om%C3%A9tri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sychoth%C3%A9rapi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Compr%C3%A9hension" TargetMode="External"/><Relationship Id="rId4" Type="http://schemas.openxmlformats.org/officeDocument/2006/relationships/hyperlink" Target="https://fr.wikipedia.org/wiki/Carl_Roge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iversaldependencies.org/u/pos/index.html" TargetMode="External"/><Relationship Id="rId7" Type="http://schemas.openxmlformats.org/officeDocument/2006/relationships/hyperlink" Target="https://universaldependencies.org/u/dep/root.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universaldependencies.org/u/dep/index.html" TargetMode="External"/><Relationship Id="rId5" Type="http://schemas.openxmlformats.org/officeDocument/2006/relationships/hyperlink" Target="https://universaldependencies.org/ext-feat-index.html" TargetMode="External"/><Relationship Id="rId4" Type="http://schemas.openxmlformats.org/officeDocument/2006/relationships/hyperlink" Target="https://universaldependencies.org/u/feat/index.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45977703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245977703f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TAL nait aux EEUU – nécessité de traduire des documents techniques ou papiers scientifiques du russe à l’anglais de manière rapide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Cible la traduction automatique comme phénomène simple, problème déjà résolu dans les 3/5 ans suivants…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Erreur : inexistence de la linguistique, mauvaise </a:t>
            </a:r>
            <a:r>
              <a:rPr lang="fr-FR" b="1" i="0" noProof="0" dirty="0" err="1">
                <a:solidFill>
                  <a:srgbClr val="202122"/>
                </a:solidFill>
                <a:effectLst/>
                <a:highlight>
                  <a:srgbClr val="FFFFFF"/>
                </a:highlight>
                <a:latin typeface="Arial" panose="020B0604020202020204" pitchFamily="34" charset="0"/>
              </a:rPr>
              <a:t>comprehénsion</a:t>
            </a:r>
            <a:r>
              <a:rPr lang="fr-FR" b="1" i="0" noProof="0" dirty="0">
                <a:solidFill>
                  <a:srgbClr val="202122"/>
                </a:solidFill>
                <a:effectLst/>
                <a:highlight>
                  <a:srgbClr val="FFFFFF"/>
                </a:highlight>
                <a:latin typeface="Arial" panose="020B0604020202020204" pitchFamily="34" charset="0"/>
              </a:rPr>
              <a:t> de ce qui comporte la traduction (tous les niveaux du langage)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Trois rapports et deux personnalités d’exception, Warren Weaver et Yehoshua Bar-Hillel, ont présidé à cette mise en place du nouvel horizon de rétrospection sur le plan institutionnel :</a:t>
            </a:r>
            <a:br>
              <a:rPr lang="fr-FR" dirty="0"/>
            </a:br>
            <a:r>
              <a:rPr lang="fr-FR" dirty="0"/>
              <a:t>(i) 1949 [1955] : </a:t>
            </a:r>
            <a:r>
              <a:rPr lang="fr-FR" i="1" dirty="0"/>
              <a:t>Translation</a:t>
            </a:r>
            <a:r>
              <a:rPr lang="fr-FR" dirty="0"/>
              <a:t>, Warren Weaver ;</a:t>
            </a:r>
            <a:br>
              <a:rPr lang="fr-FR" dirty="0"/>
            </a:br>
            <a:r>
              <a:rPr lang="fr-FR" dirty="0"/>
              <a:t>(ii) 1960 : « The </a:t>
            </a:r>
            <a:r>
              <a:rPr lang="fr-FR" dirty="0" err="1"/>
              <a:t>present</a:t>
            </a:r>
            <a:r>
              <a:rPr lang="fr-FR" dirty="0"/>
              <a:t> </a:t>
            </a:r>
            <a:r>
              <a:rPr lang="fr-FR" dirty="0" err="1"/>
              <a:t>status</a:t>
            </a:r>
            <a:r>
              <a:rPr lang="fr-FR" dirty="0"/>
              <a:t> of </a:t>
            </a:r>
            <a:r>
              <a:rPr lang="fr-FR" dirty="0" err="1"/>
              <a:t>automatic</a:t>
            </a:r>
            <a:r>
              <a:rPr lang="fr-FR" dirty="0"/>
              <a:t> translation of </a:t>
            </a:r>
            <a:r>
              <a:rPr lang="fr-FR" dirty="0" err="1"/>
              <a:t>languages</a:t>
            </a:r>
            <a:r>
              <a:rPr lang="fr-FR" dirty="0"/>
              <a:t> », Yehoshua Bar-Hillel ;</a:t>
            </a:r>
            <a:br>
              <a:rPr lang="fr-FR" dirty="0"/>
            </a:br>
            <a:r>
              <a:rPr lang="fr-FR" dirty="0"/>
              <a:t>(iii) 1966 : </a:t>
            </a:r>
            <a:r>
              <a:rPr lang="fr-FR" i="1" dirty="0" err="1"/>
              <a:t>Language</a:t>
            </a:r>
            <a:r>
              <a:rPr lang="fr-FR" i="1" dirty="0"/>
              <a:t> and Machines. Computers in Translation and </a:t>
            </a:r>
            <a:r>
              <a:rPr lang="fr-FR" i="1" dirty="0" err="1"/>
              <a:t>Linguistics</a:t>
            </a:r>
            <a:r>
              <a:rPr lang="fr-FR" dirty="0"/>
              <a:t>, </a:t>
            </a:r>
            <a:r>
              <a:rPr lang="fr-FR" dirty="0" err="1"/>
              <a:t>Automatic</a:t>
            </a:r>
            <a:r>
              <a:rPr lang="fr-FR" dirty="0"/>
              <a:t> </a:t>
            </a:r>
            <a:r>
              <a:rPr lang="fr-FR" dirty="0" err="1"/>
              <a:t>Language</a:t>
            </a:r>
            <a:r>
              <a:rPr lang="fr-FR" dirty="0"/>
              <a:t> </a:t>
            </a:r>
            <a:r>
              <a:rPr lang="fr-FR" dirty="0" err="1"/>
              <a:t>Processing</a:t>
            </a:r>
            <a:r>
              <a:rPr lang="fr-FR" dirty="0"/>
              <a:t> Advisory </a:t>
            </a:r>
            <a:r>
              <a:rPr lang="fr-FR" dirty="0" err="1"/>
              <a:t>Committee</a:t>
            </a:r>
            <a:r>
              <a:rPr lang="fr-FR" dirty="0"/>
              <a:t> (ALPAC) of the National </a:t>
            </a:r>
            <a:r>
              <a:rPr lang="fr-FR" dirty="0" err="1"/>
              <a:t>Research</a:t>
            </a:r>
            <a:r>
              <a:rPr lang="fr-FR" dirty="0"/>
              <a:t> Council.</a:t>
            </a: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1950s</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3" tooltip="Georgetown-IBM experiment"/>
              </a:rPr>
              <a:t>Georgetown </a:t>
            </a:r>
            <a:r>
              <a:rPr lang="fr-FR" b="0" i="0" u="none" strike="noStrike" noProof="0" dirty="0" err="1">
                <a:solidFill>
                  <a:srgbClr val="202122"/>
                </a:solidFill>
                <a:effectLst/>
                <a:highlight>
                  <a:srgbClr val="FFFFFF"/>
                </a:highlight>
                <a:latin typeface="Arial" panose="020B0604020202020204" pitchFamily="34" charset="0"/>
                <a:hlinkClick r:id="rId3" tooltip="Georgetown-IBM experiment"/>
              </a:rPr>
              <a:t>experiment</a:t>
            </a:r>
            <a:r>
              <a:rPr lang="fr-FR" b="0" i="0" noProof="0" dirty="0">
                <a:solidFill>
                  <a:srgbClr val="202122"/>
                </a:solidFill>
                <a:effectLst/>
                <a:highlight>
                  <a:srgbClr val="FFFFFF"/>
                </a:highlight>
                <a:latin typeface="Arial" panose="020B0604020202020204" pitchFamily="34" charset="0"/>
              </a:rPr>
              <a:t> in 1954 </a:t>
            </a:r>
            <a:r>
              <a:rPr lang="fr-FR" b="0" i="0" noProof="0" dirty="0" err="1">
                <a:solidFill>
                  <a:srgbClr val="202122"/>
                </a:solidFill>
                <a:effectLst/>
                <a:highlight>
                  <a:srgbClr val="FFFFFF"/>
                </a:highlight>
                <a:latin typeface="Arial" panose="020B0604020202020204" pitchFamily="34" charset="0"/>
              </a:rPr>
              <a:t>involved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fully</a:t>
            </a:r>
            <a:r>
              <a:rPr lang="fr-FR" b="0" i="0" noProof="0" dirty="0">
                <a:solidFill>
                  <a:srgbClr val="202122"/>
                </a:solidFill>
                <a:effectLst/>
                <a:highlight>
                  <a:srgbClr val="FFFFFF"/>
                </a:highlight>
                <a:latin typeface="Arial" panose="020B0604020202020204" pitchFamily="34" charset="0"/>
              </a:rPr>
              <a:t> </a:t>
            </a:r>
            <a:r>
              <a:rPr lang="fr-FR" b="0" i="0" u="none" strike="noStrike" noProof="0" dirty="0" err="1">
                <a:solidFill>
                  <a:srgbClr val="202122"/>
                </a:solidFill>
                <a:effectLst/>
                <a:highlight>
                  <a:srgbClr val="FFFFFF"/>
                </a:highlight>
                <a:latin typeface="Arial" panose="020B0604020202020204" pitchFamily="34" charset="0"/>
                <a:hlinkClick r:id="rId4" tooltip="Automatic translation"/>
              </a:rPr>
              <a:t>automatic</a:t>
            </a:r>
            <a:r>
              <a:rPr lang="fr-FR" b="0" i="0" u="none" strike="noStrike" noProof="0" dirty="0">
                <a:solidFill>
                  <a:srgbClr val="202122"/>
                </a:solidFill>
                <a:effectLst/>
                <a:highlight>
                  <a:srgbClr val="FFFFFF"/>
                </a:highlight>
                <a:latin typeface="Arial" panose="020B0604020202020204" pitchFamily="34" charset="0"/>
                <a:hlinkClick r:id="rId4" tooltip="Automatic translation"/>
              </a:rPr>
              <a:t> translation</a:t>
            </a:r>
            <a:r>
              <a:rPr lang="fr-FR" b="0" i="0" noProof="0" dirty="0">
                <a:solidFill>
                  <a:srgbClr val="202122"/>
                </a:solidFill>
                <a:effectLst/>
                <a:highlight>
                  <a:srgbClr val="FFFFFF"/>
                </a:highlight>
                <a:latin typeface="Arial" panose="020B0604020202020204" pitchFamily="34" charset="0"/>
              </a:rPr>
              <a:t> of more </a:t>
            </a:r>
            <a:r>
              <a:rPr lang="fr-FR" b="0" i="0" noProof="0" dirty="0" err="1">
                <a:solidFill>
                  <a:srgbClr val="202122"/>
                </a:solidFill>
                <a:effectLst/>
                <a:highlight>
                  <a:srgbClr val="FFFFFF"/>
                </a:highlight>
                <a:latin typeface="Arial" panose="020B0604020202020204" pitchFamily="34" charset="0"/>
              </a:rPr>
              <a:t>than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sixty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Russian</a:t>
            </a:r>
            <a:r>
              <a:rPr lang="fr-FR" b="0" i="0" noProof="0" dirty="0">
                <a:solidFill>
                  <a:srgbClr val="202122"/>
                </a:solidFill>
                <a:effectLst/>
                <a:highlight>
                  <a:srgbClr val="FFFFFF"/>
                </a:highlight>
                <a:latin typeface="Arial" panose="020B0604020202020204" pitchFamily="34" charset="0"/>
              </a:rPr>
              <a:t> sentences </a:t>
            </a:r>
            <a:r>
              <a:rPr lang="fr-FR" b="0" i="0" noProof="0" dirty="0" err="1">
                <a:solidFill>
                  <a:srgbClr val="202122"/>
                </a:solidFill>
                <a:effectLst/>
                <a:highlight>
                  <a:srgbClr val="FFFFFF"/>
                </a:highlight>
                <a:latin typeface="Arial" panose="020B0604020202020204" pitchFamily="34" charset="0"/>
              </a:rPr>
              <a:t>into</a:t>
            </a:r>
            <a:r>
              <a:rPr lang="fr-FR" b="0" i="0" noProof="0" dirty="0">
                <a:solidFill>
                  <a:srgbClr val="202122"/>
                </a:solidFill>
                <a:effectLst/>
                <a:highlight>
                  <a:srgbClr val="FFFFFF"/>
                </a:highlight>
                <a:latin typeface="Arial" panose="020B0604020202020204" pitchFamily="34" charset="0"/>
              </a:rPr>
              <a:t> English.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Système prototype pour – but récolter des financements ultérieures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6 règles de grammaire et 250 items lexicaux, mots de champs lexicaux différents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Chaque mot était enregistré sur une carte perforée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1956 </a:t>
            </a:r>
            <a:r>
              <a:rPr lang="fr-FR" b="0" i="0" noProof="0" dirty="0" err="1">
                <a:solidFill>
                  <a:srgbClr val="202122"/>
                </a:solidFill>
                <a:effectLst/>
                <a:highlight>
                  <a:srgbClr val="FFFFFF"/>
                </a:highlight>
                <a:latin typeface="Arial" panose="020B0604020202020204" pitchFamily="34" charset="0"/>
              </a:rPr>
              <a:t>conference</a:t>
            </a:r>
            <a:r>
              <a:rPr lang="fr-FR" b="0" i="0" noProof="0" dirty="0">
                <a:solidFill>
                  <a:srgbClr val="202122"/>
                </a:solidFill>
                <a:effectLst/>
                <a:highlight>
                  <a:srgbClr val="FFFFFF"/>
                </a:highlight>
                <a:latin typeface="Arial" panose="020B0604020202020204" pitchFamily="34" charset="0"/>
              </a:rPr>
              <a:t> de Dartmouth et l’intelligence artificielle est établie comme discipline </a:t>
            </a:r>
            <a:r>
              <a:rPr lang="fr-FR" b="0" i="0" noProof="0" dirty="0" err="1">
                <a:solidFill>
                  <a:srgbClr val="202122"/>
                </a:solidFill>
                <a:effectLst/>
                <a:highlight>
                  <a:srgbClr val="FFFFFF"/>
                </a:highlight>
                <a:latin typeface="Arial" panose="020B0604020202020204" pitchFamily="34" charset="0"/>
              </a:rPr>
              <a:t>sciéntifique</a:t>
            </a: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The </a:t>
            </a:r>
            <a:r>
              <a:rPr lang="fr-FR" b="0" i="0" noProof="0" dirty="0" err="1">
                <a:solidFill>
                  <a:srgbClr val="202122"/>
                </a:solidFill>
                <a:effectLst/>
                <a:highlight>
                  <a:srgbClr val="FFFFFF"/>
                </a:highlight>
                <a:latin typeface="Arial" panose="020B0604020202020204" pitchFamily="34" charset="0"/>
              </a:rPr>
              <a:t>authors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claimed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within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three</a:t>
            </a:r>
            <a:r>
              <a:rPr lang="fr-FR" b="0" i="0" noProof="0" dirty="0">
                <a:solidFill>
                  <a:srgbClr val="202122"/>
                </a:solidFill>
                <a:effectLst/>
                <a:highlight>
                  <a:srgbClr val="FFFFFF"/>
                </a:highlight>
                <a:latin typeface="Arial" panose="020B0604020202020204" pitchFamily="34" charset="0"/>
              </a:rPr>
              <a:t> or five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machine translation </a:t>
            </a:r>
            <a:r>
              <a:rPr lang="fr-FR" b="0" i="0" noProof="0" dirty="0" err="1">
                <a:solidFill>
                  <a:srgbClr val="202122"/>
                </a:solidFill>
                <a:effectLst/>
                <a:highlight>
                  <a:srgbClr val="FFFFFF"/>
                </a:highlight>
                <a:latin typeface="Arial" panose="020B0604020202020204" pitchFamily="34" charset="0"/>
              </a:rPr>
              <a:t>would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be</a:t>
            </a:r>
            <a:r>
              <a:rPr lang="fr-FR" b="0" i="0" noProof="0" dirty="0">
                <a:solidFill>
                  <a:srgbClr val="202122"/>
                </a:solidFill>
                <a:effectLst/>
                <a:highlight>
                  <a:srgbClr val="FFFFFF"/>
                </a:highlight>
                <a:latin typeface="Arial" panose="020B0604020202020204" pitchFamily="34" charset="0"/>
              </a:rPr>
              <a:t> a </a:t>
            </a:r>
            <a:r>
              <a:rPr lang="fr-FR" b="0" i="0" noProof="0" dirty="0" err="1">
                <a:solidFill>
                  <a:srgbClr val="202122"/>
                </a:solidFill>
                <a:effectLst/>
                <a:highlight>
                  <a:srgbClr val="FFFFFF"/>
                </a:highlight>
                <a:latin typeface="Arial" panose="020B0604020202020204" pitchFamily="34" charset="0"/>
              </a:rPr>
              <a:t>solved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problem</a:t>
            </a:r>
            <a:r>
              <a:rPr lang="fr-FR" b="0" i="0" noProof="0" dirty="0">
                <a:solidFill>
                  <a:srgbClr val="202122"/>
                </a:solidFill>
                <a:effectLst/>
                <a:highlight>
                  <a:srgbClr val="FFFFFF"/>
                </a:highlight>
                <a:latin typeface="Arial" panose="020B0604020202020204" pitchFamily="34" charset="0"/>
              </a:rPr>
              <a:t>.</a:t>
            </a:r>
            <a:r>
              <a:rPr lang="fr-FR" b="0" i="0" u="none" strike="noStrike" baseline="30000" noProof="0" dirty="0">
                <a:solidFill>
                  <a:srgbClr val="202122"/>
                </a:solidFill>
                <a:effectLst/>
                <a:highlight>
                  <a:srgbClr val="FFFFFF"/>
                </a:highlight>
                <a:latin typeface="Arial" panose="020B0604020202020204" pitchFamily="34" charset="0"/>
                <a:hlinkClick r:id="rId5"/>
              </a:rPr>
              <a:t>[2]</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However</a:t>
            </a:r>
            <a:r>
              <a:rPr lang="fr-FR" b="0" i="0" noProof="0" dirty="0">
                <a:solidFill>
                  <a:srgbClr val="202122"/>
                </a:solidFill>
                <a:effectLst/>
                <a:highlight>
                  <a:srgbClr val="FFFFFF"/>
                </a:highlight>
                <a:latin typeface="Arial" panose="020B0604020202020204" pitchFamily="34" charset="0"/>
              </a:rPr>
              <a:t>, real </a:t>
            </a:r>
            <a:r>
              <a:rPr lang="fr-FR" b="0" i="0" noProof="0" dirty="0" err="1">
                <a:solidFill>
                  <a:srgbClr val="202122"/>
                </a:solidFill>
                <a:effectLst/>
                <a:highlight>
                  <a:srgbClr val="FFFFFF"/>
                </a:highlight>
                <a:latin typeface="Arial" panose="020B0604020202020204" pitchFamily="34" charset="0"/>
              </a:rPr>
              <a:t>progress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much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slower</a:t>
            </a:r>
            <a:r>
              <a:rPr lang="fr-FR" b="0" i="0" noProof="0" dirty="0">
                <a:solidFill>
                  <a:srgbClr val="202122"/>
                </a:solidFill>
                <a:effectLst/>
                <a:highlight>
                  <a:srgbClr val="FFFFFF"/>
                </a:highlight>
                <a:latin typeface="Arial" panose="020B0604020202020204" pitchFamily="34" charset="0"/>
              </a:rPr>
              <a:t>, and </a:t>
            </a:r>
            <a:r>
              <a:rPr lang="fr-FR" b="0" i="0" noProof="0" dirty="0" err="1">
                <a:solidFill>
                  <a:srgbClr val="202122"/>
                </a:solidFill>
                <a:effectLst/>
                <a:highlight>
                  <a:srgbClr val="FFFFFF"/>
                </a:highlight>
                <a:latin typeface="Arial" panose="020B0604020202020204" pitchFamily="34" charset="0"/>
              </a:rPr>
              <a:t>after</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6" tooltip="ALPAC"/>
              </a:rPr>
              <a:t>ALPAC report</a:t>
            </a:r>
            <a:r>
              <a:rPr lang="fr-FR" b="0" i="0" noProof="0" dirty="0">
                <a:solidFill>
                  <a:srgbClr val="202122"/>
                </a:solidFill>
                <a:effectLst/>
                <a:highlight>
                  <a:srgbClr val="FFFFFF"/>
                </a:highlight>
                <a:latin typeface="Arial" panose="020B0604020202020204" pitchFamily="34" charset="0"/>
              </a:rPr>
              <a:t> in 1966, </a:t>
            </a:r>
            <a:r>
              <a:rPr lang="fr-FR" b="0" i="0" noProof="0" dirty="0" err="1">
                <a:solidFill>
                  <a:srgbClr val="202122"/>
                </a:solidFill>
                <a:effectLst/>
                <a:highlight>
                  <a:srgbClr val="FFFFFF"/>
                </a:highlight>
                <a:latin typeface="Arial" panose="020B0604020202020204" pitchFamily="34" charset="0"/>
              </a:rPr>
              <a:t>which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found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ten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of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had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failed</a:t>
            </a:r>
            <a:r>
              <a:rPr lang="fr-FR" b="0" i="0" noProof="0" dirty="0">
                <a:solidFill>
                  <a:srgbClr val="202122"/>
                </a:solidFill>
                <a:effectLst/>
                <a:highlight>
                  <a:srgbClr val="FFFFFF"/>
                </a:highlight>
                <a:latin typeface="Arial" panose="020B0604020202020204" pitchFamily="34" charset="0"/>
              </a:rPr>
              <a:t> to </a:t>
            </a:r>
            <a:r>
              <a:rPr lang="fr-FR" b="0" i="0" noProof="0" dirty="0" err="1">
                <a:solidFill>
                  <a:srgbClr val="202122"/>
                </a:solidFill>
                <a:effectLst/>
                <a:highlight>
                  <a:srgbClr val="FFFFFF"/>
                </a:highlight>
                <a:latin typeface="Arial" panose="020B0604020202020204" pitchFamily="34" charset="0"/>
              </a:rPr>
              <a:t>fulfill</a:t>
            </a:r>
            <a:r>
              <a:rPr lang="fr-FR" b="0" i="0" noProof="0" dirty="0">
                <a:solidFill>
                  <a:srgbClr val="202122"/>
                </a:solidFill>
                <a:effectLst/>
                <a:highlight>
                  <a:srgbClr val="FFFFFF"/>
                </a:highlight>
                <a:latin typeface="Arial" panose="020B0604020202020204" pitchFamily="34" charset="0"/>
              </a:rPr>
              <a:t> the expectations, </a:t>
            </a:r>
            <a:r>
              <a:rPr lang="fr-FR" b="0" i="0" noProof="0" dirty="0" err="1">
                <a:solidFill>
                  <a:srgbClr val="202122"/>
                </a:solidFill>
                <a:effectLst/>
                <a:highlight>
                  <a:srgbClr val="FFFFFF"/>
                </a:highlight>
                <a:latin typeface="Arial" panose="020B0604020202020204" pitchFamily="34" charset="0"/>
              </a:rPr>
              <a:t>funding</a:t>
            </a:r>
            <a:r>
              <a:rPr lang="fr-FR" b="0" i="0" noProof="0" dirty="0">
                <a:solidFill>
                  <a:srgbClr val="202122"/>
                </a:solidFill>
                <a:effectLst/>
                <a:highlight>
                  <a:srgbClr val="FFFFFF"/>
                </a:highlight>
                <a:latin typeface="Arial" panose="020B0604020202020204" pitchFamily="34" charset="0"/>
              </a:rPr>
              <a:t> for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dramatically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reduced</a:t>
            </a:r>
            <a:r>
              <a:rPr lang="fr-FR" b="0" i="0" noProof="0" dirty="0">
                <a:solidFill>
                  <a:srgbClr val="202122"/>
                </a:solidFill>
                <a:effectLst/>
                <a:highlight>
                  <a:srgbClr val="FFFFFF"/>
                </a:highlight>
                <a:latin typeface="Arial" panose="020B0604020202020204" pitchFamily="34" charset="0"/>
              </a:rPr>
              <a:t>. Little </a:t>
            </a:r>
            <a:r>
              <a:rPr lang="fr-FR" b="0" i="0" noProof="0" dirty="0" err="1">
                <a:solidFill>
                  <a:srgbClr val="202122"/>
                </a:solidFill>
                <a:effectLst/>
                <a:highlight>
                  <a:srgbClr val="FFFFFF"/>
                </a:highlight>
                <a:latin typeface="Arial" panose="020B0604020202020204" pitchFamily="34" charset="0"/>
              </a:rPr>
              <a:t>further</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in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conducted</a:t>
            </a:r>
            <a:r>
              <a:rPr lang="fr-FR" b="0" i="0" noProof="0" dirty="0">
                <a:solidFill>
                  <a:srgbClr val="202122"/>
                </a:solidFill>
                <a:effectLst/>
                <a:highlight>
                  <a:srgbClr val="FFFFFF"/>
                </a:highlight>
                <a:latin typeface="Arial" panose="020B0604020202020204" pitchFamily="34" charset="0"/>
              </a:rPr>
              <a:t> in America (</a:t>
            </a:r>
            <a:r>
              <a:rPr lang="fr-FR" b="0" i="0" noProof="0" dirty="0" err="1">
                <a:solidFill>
                  <a:srgbClr val="202122"/>
                </a:solidFill>
                <a:effectLst/>
                <a:highlight>
                  <a:srgbClr val="FFFFFF"/>
                </a:highlight>
                <a:latin typeface="Arial" panose="020B0604020202020204" pitchFamily="34" charset="0"/>
              </a:rPr>
              <a:t>though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some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continued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elsewhere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such</a:t>
            </a:r>
            <a:r>
              <a:rPr lang="fr-FR" b="0" i="0" noProof="0" dirty="0">
                <a:solidFill>
                  <a:srgbClr val="202122"/>
                </a:solidFill>
                <a:effectLst/>
                <a:highlight>
                  <a:srgbClr val="FFFFFF"/>
                </a:highlight>
                <a:latin typeface="Arial" panose="020B0604020202020204" pitchFamily="34" charset="0"/>
              </a:rPr>
              <a:t> as Japan and Europe</a:t>
            </a:r>
            <a:r>
              <a:rPr lang="fr-FR" b="0" i="0" u="none" strike="noStrike" baseline="30000" noProof="0" dirty="0">
                <a:solidFill>
                  <a:srgbClr val="202122"/>
                </a:solidFill>
                <a:effectLst/>
                <a:highlight>
                  <a:srgbClr val="FFFFFF"/>
                </a:highlight>
                <a:latin typeface="Arial" panose="020B0604020202020204" pitchFamily="34" charset="0"/>
                <a:hlinkClick r:id="rId7"/>
              </a:rPr>
              <a:t>[3]</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until</a:t>
            </a:r>
            <a:r>
              <a:rPr lang="fr-FR" b="0" i="0" noProof="0" dirty="0">
                <a:solidFill>
                  <a:srgbClr val="202122"/>
                </a:solidFill>
                <a:effectLst/>
                <a:highlight>
                  <a:srgbClr val="FFFFFF"/>
                </a:highlight>
                <a:latin typeface="Arial" panose="020B0604020202020204" pitchFamily="34" charset="0"/>
              </a:rPr>
              <a:t> the </a:t>
            </a:r>
            <a:r>
              <a:rPr lang="fr-FR" b="0" i="0" noProof="0" dirty="0" err="1">
                <a:solidFill>
                  <a:srgbClr val="202122"/>
                </a:solidFill>
                <a:effectLst/>
                <a:highlight>
                  <a:srgbClr val="FFFFFF"/>
                </a:highlight>
                <a:latin typeface="Arial" panose="020B0604020202020204" pitchFamily="34" charset="0"/>
              </a:rPr>
              <a:t>late</a:t>
            </a:r>
            <a:r>
              <a:rPr lang="fr-FR" b="0" i="0" noProof="0" dirty="0">
                <a:solidFill>
                  <a:srgbClr val="202122"/>
                </a:solidFill>
                <a:effectLst/>
                <a:highlight>
                  <a:srgbClr val="FFFFFF"/>
                </a:highlight>
                <a:latin typeface="Arial" panose="020B0604020202020204" pitchFamily="34" charset="0"/>
              </a:rPr>
              <a:t> 1980s </a:t>
            </a:r>
            <a:r>
              <a:rPr lang="fr-FR" b="0" i="0" noProof="0" dirty="0" err="1">
                <a:solidFill>
                  <a:srgbClr val="202122"/>
                </a:solidFill>
                <a:effectLst/>
                <a:highlight>
                  <a:srgbClr val="FFFFFF"/>
                </a:highlight>
                <a:latin typeface="Arial" panose="020B0604020202020204" pitchFamily="34" charset="0"/>
              </a:rPr>
              <a:t>when</a:t>
            </a:r>
            <a:r>
              <a:rPr lang="fr-FR" b="0" i="0" noProof="0" dirty="0">
                <a:solidFill>
                  <a:srgbClr val="202122"/>
                </a:solidFill>
                <a:effectLst/>
                <a:highlight>
                  <a:srgbClr val="FFFFFF"/>
                </a:highlight>
                <a:latin typeface="Arial" panose="020B0604020202020204" pitchFamily="34" charset="0"/>
              </a:rPr>
              <a:t> the first </a:t>
            </a:r>
            <a:r>
              <a:rPr lang="fr-FR" b="0" i="0" u="none" strike="noStrike" noProof="0" dirty="0" err="1">
                <a:solidFill>
                  <a:srgbClr val="202122"/>
                </a:solidFill>
                <a:effectLst/>
                <a:highlight>
                  <a:srgbClr val="FFFFFF"/>
                </a:highlight>
                <a:latin typeface="Arial" panose="020B0604020202020204" pitchFamily="34" charset="0"/>
                <a:hlinkClick r:id="rId8" tooltip="Statistical machine translation"/>
              </a:rPr>
              <a:t>statistical</a:t>
            </a:r>
            <a:r>
              <a:rPr lang="fr-FR" b="0" i="0" u="none" strike="noStrike" noProof="0" dirty="0">
                <a:solidFill>
                  <a:srgbClr val="202122"/>
                </a:solidFill>
                <a:effectLst/>
                <a:highlight>
                  <a:srgbClr val="FFFFFF"/>
                </a:highlight>
                <a:latin typeface="Arial" panose="020B0604020202020204" pitchFamily="34" charset="0"/>
                <a:hlinkClick r:id="rId8" tooltip="Statistical machine translation"/>
              </a:rPr>
              <a:t> machine translation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systems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developed</a:t>
            </a:r>
            <a:r>
              <a:rPr lang="fr-FR" b="0" i="0" noProof="0" dirty="0">
                <a:solidFill>
                  <a:srgbClr val="202122"/>
                </a:solidFill>
                <a:effectLst/>
                <a:highlight>
                  <a:srgbClr val="FFFFFF"/>
                </a:highlight>
                <a:latin typeface="Arial" panose="020B0604020202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extLst>
      <p:ext uri="{BB962C8B-B14F-4D97-AF65-F5344CB8AC3E}">
        <p14:creationId xmlns:p14="http://schemas.microsoft.com/office/powerpoint/2010/main" val="165984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45977703f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245977703f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ALPAC – comité composé par 7 sciéntifiques, crée par le gouvernement des 2tats Unis pour évaluer les progres en TAL des derniers 10 ans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1966 – </a:t>
            </a:r>
            <a:r>
              <a:rPr lang="en" sz="1100" b="1" dirty="0"/>
              <a:t>Rapport ALPAC </a:t>
            </a:r>
            <a:r>
              <a:rPr lang="en" sz="1100" dirty="0"/>
              <a:t>– reduction des financements et investissements sur les ressources pour la traduction plutôt que sur la traduction automatique elle-même</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Deux autres hivers : 1974-1980, puis de 1987-1993</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Outils de supports  : des glossaires avec des fonctions de recherche numérique (plus rapide que les dictionnaires papiers); adapter les technologies d’édition déjà existantes à la traduction, trouver une manière d’évaluer la qualité des traductions (</a:t>
            </a:r>
            <a:r>
              <a:rPr lang="fr-FR" dirty="0">
                <a:sym typeface="Wingdings" panose="05000000000000000000" pitchFamily="2" charset="2"/>
              </a:rPr>
              <a:t> métriques)</a:t>
            </a:r>
            <a:endParaRPr lang="fr-FR" dirty="0"/>
          </a:p>
        </p:txBody>
      </p:sp>
    </p:spTree>
    <p:extLst>
      <p:ext uri="{BB962C8B-B14F-4D97-AF65-F5344CB8AC3E}">
        <p14:creationId xmlns:p14="http://schemas.microsoft.com/office/powerpoint/2010/main" val="316251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D’autres périodisations divisent de manière différente : voir Christopher Manning article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effectLst/>
              </a:rPr>
              <a:t>Manning, C. D. (2022). Human </a:t>
            </a:r>
            <a:r>
              <a:rPr lang="fr-FR" dirty="0" err="1">
                <a:effectLst/>
              </a:rPr>
              <a:t>Language</a:t>
            </a:r>
            <a:r>
              <a:rPr lang="fr-FR" dirty="0">
                <a:effectLst/>
              </a:rPr>
              <a:t> </a:t>
            </a:r>
            <a:r>
              <a:rPr lang="fr-FR" dirty="0" err="1">
                <a:effectLst/>
              </a:rPr>
              <a:t>Understanding</a:t>
            </a:r>
            <a:r>
              <a:rPr lang="fr-FR" dirty="0">
                <a:effectLst/>
              </a:rPr>
              <a:t> &amp; </a:t>
            </a:r>
            <a:r>
              <a:rPr lang="fr-FR" dirty="0" err="1">
                <a:effectLst/>
              </a:rPr>
              <a:t>Reasoning</a:t>
            </a:r>
            <a:r>
              <a:rPr lang="fr-FR" dirty="0">
                <a:effectLst/>
              </a:rPr>
              <a:t>. </a:t>
            </a:r>
            <a:r>
              <a:rPr lang="fr-FR" i="1" dirty="0" err="1">
                <a:effectLst/>
              </a:rPr>
              <a:t>Daedalus</a:t>
            </a:r>
            <a:r>
              <a:rPr lang="fr-FR" dirty="0">
                <a:effectLst/>
              </a:rPr>
              <a:t>, </a:t>
            </a:r>
            <a:r>
              <a:rPr lang="fr-FR" i="1" dirty="0">
                <a:effectLst/>
              </a:rPr>
              <a:t>151</a:t>
            </a:r>
            <a:r>
              <a:rPr lang="fr-FR" dirty="0">
                <a:effectLst/>
              </a:rPr>
              <a:t>(2), 127‑138. </a:t>
            </a:r>
            <a:r>
              <a:rPr lang="fr-FR" dirty="0">
                <a:effectLst/>
                <a:hlinkClick r:id="rId3"/>
              </a:rPr>
              <a:t>https://doi.org/10.1162/daed_a_01905</a:t>
            </a:r>
            <a:endParaRPr lang="fr-FR" dirty="0">
              <a:effectLst/>
            </a:endParaRPr>
          </a:p>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D’autres périodisations divisent de manière différente : voir Christopher Manning article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effectLst/>
              </a:rPr>
              <a:t>Manning, C. D. (2022). Human </a:t>
            </a:r>
            <a:r>
              <a:rPr lang="fr-FR" dirty="0" err="1">
                <a:effectLst/>
              </a:rPr>
              <a:t>Language</a:t>
            </a:r>
            <a:r>
              <a:rPr lang="fr-FR" dirty="0">
                <a:effectLst/>
              </a:rPr>
              <a:t> </a:t>
            </a:r>
            <a:r>
              <a:rPr lang="fr-FR" dirty="0" err="1">
                <a:effectLst/>
              </a:rPr>
              <a:t>Understanding</a:t>
            </a:r>
            <a:r>
              <a:rPr lang="fr-FR" dirty="0">
                <a:effectLst/>
              </a:rPr>
              <a:t> &amp; </a:t>
            </a:r>
            <a:r>
              <a:rPr lang="fr-FR" dirty="0" err="1">
                <a:effectLst/>
              </a:rPr>
              <a:t>Reasoning</a:t>
            </a:r>
            <a:r>
              <a:rPr lang="fr-FR" dirty="0">
                <a:effectLst/>
              </a:rPr>
              <a:t>. </a:t>
            </a:r>
            <a:r>
              <a:rPr lang="fr-FR" i="1" dirty="0" err="1">
                <a:effectLst/>
              </a:rPr>
              <a:t>Daedalus</a:t>
            </a:r>
            <a:r>
              <a:rPr lang="fr-FR" dirty="0">
                <a:effectLst/>
              </a:rPr>
              <a:t>, </a:t>
            </a:r>
            <a:r>
              <a:rPr lang="fr-FR" i="1" dirty="0">
                <a:effectLst/>
              </a:rPr>
              <a:t>151</a:t>
            </a:r>
            <a:r>
              <a:rPr lang="fr-FR" dirty="0">
                <a:effectLst/>
              </a:rPr>
              <a:t>(2), 127‑138. </a:t>
            </a:r>
            <a:r>
              <a:rPr lang="fr-FR" dirty="0">
                <a:effectLst/>
                <a:hlinkClick r:id="rId3"/>
              </a:rPr>
              <a:t>https://doi.org/10.1162/daed_a_01905</a:t>
            </a:r>
            <a:endParaRPr lang="fr-FR" dirty="0">
              <a:effectLst/>
            </a:endParaRPr>
          </a:p>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3469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Règles écrites à la main</a:t>
            </a:r>
          </a:p>
          <a:p>
            <a:pPr marL="0" lvl="0" indent="0" algn="l" rtl="0">
              <a:spcBef>
                <a:spcPts val="0"/>
              </a:spcBef>
              <a:spcAft>
                <a:spcPts val="0"/>
              </a:spcAft>
              <a:buNone/>
            </a:pPr>
            <a:r>
              <a:rPr lang="fr-FR" dirty="0"/>
              <a:t>Traitement du langage NATUREL sous forme de langage FORMEL </a:t>
            </a:r>
            <a:r>
              <a:rPr lang="fr-FR" dirty="0">
                <a:sym typeface="Wingdings" panose="05000000000000000000" pitchFamily="2" charset="2"/>
              </a:rPr>
              <a:t> contribution de Chomsky dans ce changement de paradigme</a:t>
            </a:r>
          </a:p>
          <a:p>
            <a:pPr marL="0" lvl="0" indent="0" algn="l" rtl="0">
              <a:spcBef>
                <a:spcPts val="0"/>
              </a:spcBef>
              <a:spcAft>
                <a:spcPts val="0"/>
              </a:spcAft>
              <a:buNone/>
            </a:pPr>
            <a:r>
              <a:rPr lang="fr-FR" dirty="0"/>
              <a:t>Deux branches, les symbolistes intéressés à décrire la syntaxe des langues sous forme de règles et la courante stochastique, qui cherchait de creuser plutôt du côté statistique et des probabilités (ex reconnaissance de similarité entre textes)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Certains systèmes montrent une profondeur majeure dans le traitement de niveaux de langage comme la syntaxe ou la référence, qui n’étaient pas pris en compte tout le temps dans les premiers systèmes de traduction automatique.</a:t>
            </a:r>
          </a:p>
          <a:p>
            <a:pPr marL="0" lvl="0" indent="0" algn="l" rtl="0">
              <a:spcBef>
                <a:spcPts val="0"/>
              </a:spcBef>
              <a:spcAft>
                <a:spcPts val="0"/>
              </a:spcAft>
              <a:buNone/>
            </a:pPr>
            <a:r>
              <a:rPr lang="it-IT" dirty="0"/>
              <a:t>La </a:t>
            </a:r>
            <a:r>
              <a:rPr lang="it-IT" dirty="0" err="1"/>
              <a:t>majorité</a:t>
            </a:r>
            <a:r>
              <a:rPr lang="it-IT" dirty="0"/>
              <a:t> </a:t>
            </a:r>
            <a:r>
              <a:rPr lang="it-IT" dirty="0" err="1"/>
              <a:t>des</a:t>
            </a:r>
            <a:r>
              <a:rPr lang="it-IT" dirty="0"/>
              <a:t> </a:t>
            </a:r>
            <a:r>
              <a:rPr lang="it-IT" dirty="0" err="1"/>
              <a:t>systèmes</a:t>
            </a:r>
            <a:r>
              <a:rPr lang="it-IT" dirty="0"/>
              <a:t> de </a:t>
            </a:r>
            <a:r>
              <a:rPr lang="it-IT" dirty="0" err="1"/>
              <a:t>cette</a:t>
            </a:r>
            <a:r>
              <a:rPr lang="it-IT" dirty="0"/>
              <a:t> </a:t>
            </a:r>
            <a:r>
              <a:rPr lang="it-IT" dirty="0" err="1"/>
              <a:t>période</a:t>
            </a:r>
            <a:r>
              <a:rPr lang="it-IT" dirty="0"/>
              <a:t> </a:t>
            </a:r>
            <a:r>
              <a:rPr lang="it-IT" dirty="0" err="1"/>
              <a:t>sont</a:t>
            </a:r>
            <a:r>
              <a:rPr lang="it-IT" dirty="0"/>
              <a:t> </a:t>
            </a:r>
            <a:r>
              <a:rPr lang="it-IT" dirty="0" err="1"/>
              <a:t>basés</a:t>
            </a:r>
            <a:r>
              <a:rPr lang="it-IT" dirty="0"/>
              <a:t> sur un set de </a:t>
            </a:r>
            <a:r>
              <a:rPr lang="it-IT" dirty="0" err="1"/>
              <a:t>règles</a:t>
            </a:r>
            <a:r>
              <a:rPr lang="it-IT" dirty="0"/>
              <a:t> </a:t>
            </a:r>
            <a:r>
              <a:rPr lang="it-IT" dirty="0" err="1"/>
              <a:t>écrites</a:t>
            </a:r>
            <a:r>
              <a:rPr lang="it-IT" dirty="0"/>
              <a:t> à la </a:t>
            </a:r>
            <a:r>
              <a:rPr lang="it-IT" dirty="0" err="1"/>
              <a:t>main</a:t>
            </a:r>
            <a:r>
              <a:rPr lang="it-IT" dirty="0"/>
              <a:t>. Cela </a:t>
            </a:r>
            <a:r>
              <a:rPr lang="it-IT" dirty="0" err="1"/>
              <a:t>commence</a:t>
            </a:r>
            <a:r>
              <a:rPr lang="it-IT" dirty="0"/>
              <a:t> à </a:t>
            </a:r>
            <a:r>
              <a:rPr lang="it-IT" dirty="0" err="1"/>
              <a:t>changer</a:t>
            </a:r>
            <a:r>
              <a:rPr lang="it-IT" dirty="0"/>
              <a:t> </a:t>
            </a:r>
            <a:r>
              <a:rPr lang="it-IT" dirty="0" err="1"/>
              <a:t>vers</a:t>
            </a:r>
            <a:r>
              <a:rPr lang="it-IT" dirty="0"/>
              <a:t> </a:t>
            </a:r>
            <a:r>
              <a:rPr lang="it-IT" dirty="0" err="1"/>
              <a:t>les</a:t>
            </a:r>
            <a:r>
              <a:rPr lang="it-IT" dirty="0"/>
              <a:t> </a:t>
            </a:r>
            <a:r>
              <a:rPr lang="it-IT" dirty="0" err="1"/>
              <a:t>années</a:t>
            </a:r>
            <a:r>
              <a:rPr lang="it-IT" dirty="0"/>
              <a:t> 80 </a:t>
            </a:r>
            <a:r>
              <a:rPr lang="it-IT" dirty="0" err="1"/>
              <a:t>avec</a:t>
            </a:r>
            <a:r>
              <a:rPr lang="it-IT" dirty="0"/>
              <a:t> l’</a:t>
            </a:r>
            <a:r>
              <a:rPr lang="it-IT" dirty="0" err="1"/>
              <a:t>introduction</a:t>
            </a:r>
            <a:r>
              <a:rPr lang="it-IT" dirty="0"/>
              <a:t> </a:t>
            </a:r>
            <a:r>
              <a:rPr lang="it-IT" dirty="0" err="1"/>
              <a:t>des</a:t>
            </a:r>
            <a:r>
              <a:rPr lang="it-IT" dirty="0"/>
              <a:t> </a:t>
            </a:r>
            <a:r>
              <a:rPr lang="it-IT" dirty="0" err="1"/>
              <a:t>algorithmes</a:t>
            </a:r>
            <a:r>
              <a:rPr lang="it-IT" dirty="0"/>
              <a:t> de Machine Learning</a:t>
            </a:r>
          </a:p>
          <a:p>
            <a:pPr marL="0" lvl="0" indent="0" algn="l" rtl="0">
              <a:spcBef>
                <a:spcPts val="0"/>
              </a:spcBef>
              <a:spcAft>
                <a:spcPts val="0"/>
              </a:spcAft>
              <a:buNone/>
            </a:pPr>
            <a:r>
              <a:rPr lang="it-IT" dirty="0" err="1"/>
              <a:t>Dans</a:t>
            </a:r>
            <a:r>
              <a:rPr lang="it-IT" dirty="0"/>
              <a:t> </a:t>
            </a:r>
            <a:r>
              <a:rPr lang="it-IT" dirty="0" err="1"/>
              <a:t>les</a:t>
            </a:r>
            <a:r>
              <a:rPr lang="it-IT" dirty="0"/>
              <a:t> </a:t>
            </a:r>
            <a:r>
              <a:rPr lang="it-IT" dirty="0" err="1"/>
              <a:t>années</a:t>
            </a:r>
            <a:r>
              <a:rPr lang="it-IT" dirty="0"/>
              <a:t> 80-90, la </a:t>
            </a:r>
            <a:r>
              <a:rPr lang="it-IT" dirty="0" err="1"/>
              <a:t>naissance</a:t>
            </a:r>
            <a:r>
              <a:rPr lang="it-IT" dirty="0"/>
              <a:t> </a:t>
            </a:r>
            <a:r>
              <a:rPr lang="it-IT" dirty="0" err="1"/>
              <a:t>des</a:t>
            </a:r>
            <a:r>
              <a:rPr lang="it-IT" dirty="0"/>
              <a:t> </a:t>
            </a:r>
            <a:r>
              <a:rPr lang="it-IT" dirty="0" err="1"/>
              <a:t>approches</a:t>
            </a:r>
            <a:r>
              <a:rPr lang="it-IT" dirty="0"/>
              <a:t> </a:t>
            </a:r>
            <a:r>
              <a:rPr lang="it-IT" dirty="0" err="1"/>
              <a:t>statistiques</a:t>
            </a:r>
            <a:r>
              <a:rPr lang="it-IT" dirty="0"/>
              <a:t> </a:t>
            </a:r>
            <a:r>
              <a:rPr lang="it-IT" dirty="0" err="1"/>
              <a:t>interromps</a:t>
            </a:r>
            <a:r>
              <a:rPr lang="it-IT" dirty="0"/>
              <a:t> l’</a:t>
            </a:r>
            <a:r>
              <a:rPr lang="it-IT" dirty="0" err="1"/>
              <a:t>hiver</a:t>
            </a:r>
            <a:r>
              <a:rPr lang="it-IT" dirty="0"/>
              <a:t> de l’IA, et en ce moment on </a:t>
            </a:r>
            <a:r>
              <a:rPr lang="it-IT" dirty="0" err="1"/>
              <a:t>introduit</a:t>
            </a:r>
            <a:r>
              <a:rPr lang="it-IT" dirty="0"/>
              <a:t> </a:t>
            </a:r>
            <a:r>
              <a:rPr lang="it-IT" dirty="0" err="1"/>
              <a:t>les</a:t>
            </a:r>
            <a:r>
              <a:rPr lang="it-IT" dirty="0"/>
              <a:t> </a:t>
            </a:r>
            <a:r>
              <a:rPr lang="it-IT" dirty="0" err="1"/>
              <a:t>chaines</a:t>
            </a:r>
            <a:r>
              <a:rPr lang="it-IT" dirty="0"/>
              <a:t> </a:t>
            </a:r>
            <a:r>
              <a:rPr lang="it-IT" dirty="0" err="1"/>
              <a:t>cachées</a:t>
            </a:r>
            <a:r>
              <a:rPr lang="it-IT" dirty="0"/>
              <a:t> de Markov et on </a:t>
            </a:r>
            <a:r>
              <a:rPr lang="it-IT" dirty="0" err="1"/>
              <a:t>les</a:t>
            </a:r>
            <a:r>
              <a:rPr lang="it-IT" dirty="0"/>
              <a:t> applique </a:t>
            </a:r>
            <a:r>
              <a:rPr lang="it-IT" dirty="0" err="1"/>
              <a:t>au</a:t>
            </a:r>
            <a:r>
              <a:rPr lang="it-IT" dirty="0"/>
              <a:t> POS tagging.</a:t>
            </a:r>
            <a:endParaRPr dirty="0"/>
          </a:p>
        </p:txBody>
      </p:sp>
    </p:spTree>
    <p:extLst>
      <p:ext uri="{BB962C8B-B14F-4D97-AF65-F5344CB8AC3E}">
        <p14:creationId xmlns:p14="http://schemas.microsoft.com/office/powerpoint/2010/main" val="66512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C’est pendant cette période que le test de Turing est décrit pour la première fois. Décrit par Alan Turing en 1950 dans sa publication </a:t>
            </a:r>
            <a:r>
              <a:rPr lang="fr-FR" dirty="0" err="1"/>
              <a:t>Computing</a:t>
            </a:r>
            <a:r>
              <a:rPr lang="fr-FR" dirty="0"/>
              <a:t> </a:t>
            </a:r>
            <a:r>
              <a:rPr lang="fr-FR" dirty="0" err="1"/>
              <a:t>Machinery</a:t>
            </a:r>
            <a:r>
              <a:rPr lang="fr-FR" dirty="0"/>
              <a:t> and Intelligence comme « imitation </a:t>
            </a:r>
            <a:r>
              <a:rPr lang="fr-FR" dirty="0" err="1"/>
              <a:t>game</a:t>
            </a:r>
            <a:r>
              <a:rPr lang="fr-FR" dirty="0"/>
              <a:t> » jeu d’imitation, est appelé test de Turing bien après sa mort.</a:t>
            </a:r>
          </a:p>
          <a:p>
            <a:endParaRPr lang="fr-FR" dirty="0"/>
          </a:p>
          <a:p>
            <a:pPr algn="l"/>
            <a:r>
              <a:rPr lang="fr-FR" b="0" i="0" dirty="0">
                <a:solidFill>
                  <a:srgbClr val="202122"/>
                </a:solidFill>
                <a:effectLst/>
                <a:highlight>
                  <a:srgbClr val="FFFFFF"/>
                </a:highlight>
                <a:latin typeface="Arial" panose="020B0604020202020204" pitchFamily="34" charset="0"/>
              </a:rPr>
              <a:t>Le </a:t>
            </a:r>
            <a:r>
              <a:rPr lang="fr-FR" b="1" i="0" dirty="0">
                <a:solidFill>
                  <a:srgbClr val="202122"/>
                </a:solidFill>
                <a:effectLst/>
                <a:highlight>
                  <a:srgbClr val="FFFFFF"/>
                </a:highlight>
                <a:latin typeface="Arial" panose="020B0604020202020204" pitchFamily="34" charset="0"/>
              </a:rPr>
              <a:t>test de Turing</a:t>
            </a:r>
            <a:r>
              <a:rPr lang="fr-FR" b="0" i="0" dirty="0">
                <a:solidFill>
                  <a:srgbClr val="202122"/>
                </a:solidFill>
                <a:effectLst/>
                <a:highlight>
                  <a:srgbClr val="FFFFFF"/>
                </a:highlight>
                <a:latin typeface="Arial" panose="020B0604020202020204" pitchFamily="34" charset="0"/>
              </a:rPr>
              <a:t> est une proposition de test d’</a:t>
            </a:r>
            <a:r>
              <a:rPr lang="fr-FR" b="0" i="0" u="none" strike="noStrike" dirty="0">
                <a:solidFill>
                  <a:srgbClr val="202122"/>
                </a:solidFill>
                <a:effectLst/>
                <a:highlight>
                  <a:srgbClr val="FFFFFF"/>
                </a:highlight>
                <a:latin typeface="Arial" panose="020B0604020202020204" pitchFamily="34" charset="0"/>
                <a:hlinkClick r:id="rId3"/>
              </a:rPr>
              <a:t>intelligence artificielle</a:t>
            </a:r>
            <a:r>
              <a:rPr lang="fr-FR" b="0" i="0" dirty="0">
                <a:solidFill>
                  <a:srgbClr val="202122"/>
                </a:solidFill>
                <a:effectLst/>
                <a:highlight>
                  <a:srgbClr val="FFFFFF"/>
                </a:highlight>
                <a:latin typeface="Arial" panose="020B0604020202020204" pitchFamily="34" charset="0"/>
              </a:rPr>
              <a:t> fondée sur la faculté d'une machine à imiter la conversation humaine. Décrit par </a:t>
            </a:r>
            <a:r>
              <a:rPr lang="fr-FR" b="0" i="0" u="none" strike="noStrike" dirty="0">
                <a:solidFill>
                  <a:srgbClr val="202122"/>
                </a:solidFill>
                <a:effectLst/>
                <a:highlight>
                  <a:srgbClr val="FFFFFF"/>
                </a:highlight>
                <a:latin typeface="Arial" panose="020B0604020202020204" pitchFamily="34" charset="0"/>
                <a:hlinkClick r:id="rId4" tooltip="Alan Turing"/>
              </a:rPr>
              <a:t>Alan Turing</a:t>
            </a:r>
            <a:r>
              <a:rPr lang="fr-FR" b="0" i="0" dirty="0">
                <a:solidFill>
                  <a:srgbClr val="202122"/>
                </a:solidFill>
                <a:effectLst/>
                <a:highlight>
                  <a:srgbClr val="FFFFFF"/>
                </a:highlight>
                <a:latin typeface="Arial" panose="020B0604020202020204" pitchFamily="34" charset="0"/>
              </a:rPr>
              <a:t> en 1950 dans sa publication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Computing</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Machinery</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and Intelligence</a:t>
            </a:r>
            <a:r>
              <a:rPr lang="fr-FR" b="0" i="0" dirty="0">
                <a:solidFill>
                  <a:srgbClr val="202122"/>
                </a:solidFill>
                <a:effectLst/>
                <a:highlight>
                  <a:srgbClr val="FFFFFF"/>
                </a:highlight>
                <a:latin typeface="Arial" panose="020B0604020202020204" pitchFamily="34" charset="0"/>
              </a:rPr>
              <a:t>, ce test consiste à mettre un humain en confrontation verbale à l’aveugle avec un </a:t>
            </a:r>
            <a:r>
              <a:rPr lang="fr-FR" b="0" i="0" u="none" strike="noStrike" dirty="0">
                <a:solidFill>
                  <a:srgbClr val="202122"/>
                </a:solidFill>
                <a:effectLst/>
                <a:highlight>
                  <a:srgbClr val="FFFFFF"/>
                </a:highlight>
                <a:latin typeface="Arial" panose="020B0604020202020204" pitchFamily="34" charset="0"/>
                <a:hlinkClick r:id="rId6" tooltip="Ordinateur"/>
              </a:rPr>
              <a:t>ordinateur</a:t>
            </a:r>
            <a:r>
              <a:rPr lang="fr-FR" b="0" i="0" dirty="0">
                <a:solidFill>
                  <a:srgbClr val="202122"/>
                </a:solidFill>
                <a:effectLst/>
                <a:highlight>
                  <a:srgbClr val="FFFFFF"/>
                </a:highlight>
                <a:latin typeface="Arial" panose="020B0604020202020204" pitchFamily="34" charset="0"/>
              </a:rPr>
              <a:t> et un autre humain. Si la personne qui engage les conversations n’est pas capable de dire lequel de ses interlocuteurs est un ordinateur, on peut considérer que le </a:t>
            </a:r>
            <a:r>
              <a:rPr lang="fr-FR" b="0" i="0" u="none" strike="noStrike" dirty="0">
                <a:solidFill>
                  <a:srgbClr val="202122"/>
                </a:solidFill>
                <a:effectLst/>
                <a:highlight>
                  <a:srgbClr val="FFFFFF"/>
                </a:highlight>
                <a:latin typeface="Arial" panose="020B0604020202020204" pitchFamily="34" charset="0"/>
                <a:hlinkClick r:id="rId7" tooltip="Logiciel"/>
              </a:rPr>
              <a:t>logiciel</a:t>
            </a:r>
            <a:r>
              <a:rPr lang="fr-FR" b="0" i="0" dirty="0">
                <a:solidFill>
                  <a:srgbClr val="202122"/>
                </a:solidFill>
                <a:effectLst/>
                <a:highlight>
                  <a:srgbClr val="FFFFFF"/>
                </a:highlight>
                <a:latin typeface="Arial" panose="020B0604020202020204" pitchFamily="34" charset="0"/>
              </a:rPr>
              <a:t> de l’ordinateur a passé avec succès le test. Cela sous-entend que l’ordinateur et l’humain essaieront d’avoir une apparence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humaine.</a:t>
            </a:r>
          </a:p>
          <a:p>
            <a:pPr algn="l"/>
            <a:r>
              <a:rPr lang="fr-FR" b="0" i="0" dirty="0">
                <a:solidFill>
                  <a:srgbClr val="202122"/>
                </a:solidFill>
                <a:effectLst/>
                <a:highlight>
                  <a:srgbClr val="FFFFFF"/>
                </a:highlight>
                <a:latin typeface="Arial" panose="020B0604020202020204" pitchFamily="34" charset="0"/>
              </a:rPr>
              <a:t>Pour conserver la simplicité et l’universalité du test, la conversation est limitée à des messages textuels entre les protagonistes.</a:t>
            </a:r>
          </a:p>
          <a:p>
            <a:pPr algn="l"/>
            <a:endParaRPr lang="fr-FR" b="0" i="0" dirty="0">
              <a:solidFill>
                <a:srgbClr val="202122"/>
              </a:solidFill>
              <a:effectLst/>
              <a:highlight>
                <a:srgbClr val="FFFFFF"/>
              </a:highlight>
              <a:latin typeface="Arial" panose="020B0604020202020204" pitchFamily="34" charset="0"/>
            </a:endParaRPr>
          </a:p>
          <a:p>
            <a:pPr algn="l"/>
            <a:r>
              <a:rPr lang="fr-FR" b="0" i="0" dirty="0">
                <a:solidFill>
                  <a:srgbClr val="202122"/>
                </a:solidFill>
                <a:effectLst/>
                <a:highlight>
                  <a:srgbClr val="FFFFFF"/>
                </a:highlight>
                <a:latin typeface="Arial" panose="020B0604020202020204" pitchFamily="34" charset="0"/>
              </a:rPr>
              <a:t>Dans un article daté de 1980, le philosophe </a:t>
            </a:r>
            <a:r>
              <a:rPr lang="fr-FR" b="0" i="0" u="none" strike="noStrike" dirty="0">
                <a:solidFill>
                  <a:srgbClr val="202122"/>
                </a:solidFill>
                <a:effectLst/>
                <a:highlight>
                  <a:srgbClr val="FFFFFF"/>
                </a:highlight>
                <a:latin typeface="Arial" panose="020B0604020202020204" pitchFamily="34" charset="0"/>
                <a:hlinkClick r:id="rId9" tooltip="John Searle"/>
              </a:rPr>
              <a:t>John Searle</a:t>
            </a:r>
            <a:r>
              <a:rPr lang="fr-FR" b="0" i="0" dirty="0">
                <a:solidFill>
                  <a:srgbClr val="202122"/>
                </a:solidFill>
                <a:effectLst/>
                <a:highlight>
                  <a:srgbClr val="FFFFFF"/>
                </a:highlight>
                <a:latin typeface="Arial" panose="020B0604020202020204" pitchFamily="34" charset="0"/>
              </a:rPr>
              <a:t> remet en cause la puissance du test de Turing, en invoquant la limite des ordinateurs à la </a:t>
            </a:r>
            <a:r>
              <a:rPr lang="fr-FR" b="0" i="0" u="none" strike="noStrike" dirty="0">
                <a:solidFill>
                  <a:srgbClr val="202122"/>
                </a:solidFill>
                <a:effectLst/>
                <a:highlight>
                  <a:srgbClr val="FFFFFF"/>
                </a:highlight>
                <a:latin typeface="Arial" panose="020B0604020202020204" pitchFamily="34" charset="0"/>
                <a:hlinkClick r:id="rId10" tooltip="Syntaxe"/>
              </a:rPr>
              <a:t>syntaxe</a:t>
            </a:r>
            <a:r>
              <a:rPr lang="fr-FR" b="0" i="0" dirty="0">
                <a:solidFill>
                  <a:srgbClr val="202122"/>
                </a:solidFill>
                <a:effectLst/>
                <a:highlight>
                  <a:srgbClr val="FFFFFF"/>
                </a:highlight>
                <a:latin typeface="Arial" panose="020B0604020202020204" pitchFamily="34" charset="0"/>
              </a:rPr>
              <a:t>. Selon l’auteur, la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caractéristique de la pensée humaine, ne saurait être réduite à la manipulation de symboles selon des règles syntaxiques déterminées, ce qui semble être le propre de la machine.</a:t>
            </a:r>
          </a:p>
          <a:p>
            <a:pPr algn="l"/>
            <a:r>
              <a:rPr lang="fr-FR" b="0" i="0" dirty="0">
                <a:solidFill>
                  <a:srgbClr val="202122"/>
                </a:solidFill>
                <a:effectLst/>
                <a:highlight>
                  <a:srgbClr val="FFFFFF"/>
                </a:highlight>
                <a:latin typeface="Arial" panose="020B0604020202020204" pitchFamily="34" charset="0"/>
              </a:rPr>
              <a:t>Pour illustrer son propos, il présente l’expérience de pensée de la </a:t>
            </a:r>
            <a:r>
              <a:rPr lang="fr-FR" b="0" i="0" u="none" strike="noStrike" dirty="0">
                <a:solidFill>
                  <a:srgbClr val="202122"/>
                </a:solidFill>
                <a:effectLst/>
                <a:highlight>
                  <a:srgbClr val="FFFFFF"/>
                </a:highlight>
                <a:latin typeface="Arial" panose="020B0604020202020204" pitchFamily="34" charset="0"/>
                <a:hlinkClick r:id="rId11" tooltip="Chambre chinoise"/>
              </a:rPr>
              <a:t>chambre chinoise</a:t>
            </a:r>
            <a:r>
              <a:rPr lang="fr-FR" b="0" i="0" dirty="0">
                <a:solidFill>
                  <a:srgbClr val="202122"/>
                </a:solidFill>
                <a:effectLst/>
                <a:highlight>
                  <a:srgbClr val="FFFFFF"/>
                </a:highlight>
                <a:latin typeface="Arial" panose="020B0604020202020204" pitchFamily="34" charset="0"/>
              </a:rPr>
              <a:t> : supposez que vous êtes à l’intérieur d’une pièce contenant des symboles chinois ainsi qu’un manuel d'instructions comportant des règles type « questions-réponses ». Lorsqu’un locuteur chinois, à l’extérieur de la pièce, vous envoie un message sur papier, vous pourrez, grâce au manuel, fournir une réponse adéquate et donner l’impression à votre interlocuteur de savoir parler sa langue, sans qu’il soit nécessaire que vous la compreniez.</a:t>
            </a:r>
          </a:p>
          <a:p>
            <a:pPr algn="l"/>
            <a:endParaRPr lang="fr-FR" b="0" i="0" dirty="0">
              <a:solidFill>
                <a:srgbClr val="202122"/>
              </a:solidFill>
              <a:effectLst/>
              <a:highlight>
                <a:srgbClr val="FFFFFF"/>
              </a:highlight>
              <a:latin typeface="Arial" panose="020B0604020202020204" pitchFamily="34" charset="0"/>
            </a:endParaRPr>
          </a:p>
          <a:p>
            <a:pPr algn="l"/>
            <a:endParaRPr lang="fr-FR" b="0" i="0" dirty="0">
              <a:solidFill>
                <a:srgbClr val="202122"/>
              </a:solidFill>
              <a:effectLst/>
              <a:highlight>
                <a:srgbClr val="FFFFFF"/>
              </a:highlight>
              <a:latin typeface="Arial" panose="020B0604020202020204" pitchFamily="34" charset="0"/>
            </a:endParaRPr>
          </a:p>
          <a:p>
            <a:endParaRPr lang="fr-FR" dirty="0"/>
          </a:p>
        </p:txBody>
      </p:sp>
    </p:spTree>
    <p:extLst>
      <p:ext uri="{BB962C8B-B14F-4D97-AF65-F5344CB8AC3E}">
        <p14:creationId xmlns:p14="http://schemas.microsoft.com/office/powerpoint/2010/main" val="239769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202122"/>
                </a:solidFill>
                <a:effectLst/>
                <a:highlight>
                  <a:srgbClr val="FFFFFF"/>
                </a:highlight>
                <a:latin typeface="Arial" panose="020B0604020202020204" pitchFamily="34" charset="0"/>
              </a:rPr>
              <a:t>- L’utilisateur demandait à SHRDLU de déplacer divers objets dans un petit « monde de blocs », qui contenait divers objets de base tels que des </a:t>
            </a:r>
            <a:r>
              <a:rPr lang="fr-FR" b="0" i="0" u="none" strike="noStrike" dirty="0">
                <a:effectLst/>
                <a:highlight>
                  <a:srgbClr val="FFFFFF"/>
                </a:highlight>
                <a:latin typeface="Arial" panose="020B0604020202020204" pitchFamily="34" charset="0"/>
                <a:hlinkClick r:id="rId3" tooltip="Cube"/>
              </a:rPr>
              <a:t>cubes</a:t>
            </a:r>
            <a:r>
              <a:rPr lang="fr-FR" b="0" i="0" dirty="0">
                <a:solidFill>
                  <a:srgbClr val="202122"/>
                </a:solidFill>
                <a:effectLst/>
                <a:highlight>
                  <a:srgbClr val="FFFFFF"/>
                </a:highlight>
                <a:latin typeface="Arial" panose="020B0604020202020204" pitchFamily="34" charset="0"/>
              </a:rPr>
              <a:t>, des </a:t>
            </a:r>
            <a:r>
              <a:rPr lang="fr-FR" b="0" i="0" u="none" strike="noStrike" dirty="0">
                <a:effectLst/>
                <a:highlight>
                  <a:srgbClr val="FFFFFF"/>
                </a:highlight>
                <a:latin typeface="Arial" panose="020B0604020202020204" pitchFamily="34" charset="0"/>
                <a:hlinkClick r:id="rId4" tooltip="Cône (géométrie)"/>
              </a:rPr>
              <a:t>cônes</a:t>
            </a:r>
            <a:r>
              <a:rPr lang="fr-FR" b="0" i="0" dirty="0">
                <a:solidFill>
                  <a:srgbClr val="202122"/>
                </a:solidFill>
                <a:effectLst/>
                <a:highlight>
                  <a:srgbClr val="FFFFFF"/>
                </a:highlight>
                <a:latin typeface="Arial" panose="020B0604020202020204" pitchFamily="34" charset="0"/>
              </a:rPr>
              <a:t>, et des </a:t>
            </a:r>
            <a:r>
              <a:rPr lang="fr-FR" b="0" i="0" u="none" strike="noStrike" dirty="0">
                <a:effectLst/>
                <a:highlight>
                  <a:srgbClr val="FFFFFF"/>
                </a:highlight>
                <a:latin typeface="Arial" panose="020B0604020202020204" pitchFamily="34" charset="0"/>
                <a:hlinkClick r:id="rId5" tooltip="Sphère"/>
              </a:rPr>
              <a:t>sphères</a:t>
            </a:r>
            <a:r>
              <a:rPr lang="fr-FR" b="0" i="0" dirty="0">
                <a:solidFill>
                  <a:srgbClr val="202122"/>
                </a:solidFill>
                <a:effectLst/>
                <a:highlight>
                  <a:srgbClr val="FFFFFF"/>
                </a:highlight>
                <a:latin typeface="Arial" panose="020B0604020202020204" pitchFamily="34" charset="0"/>
              </a:rPr>
              <a:t>. La particularité de SHRDLU tenait à la combinaison de quatre idées simples qui, s’additionnant, rendaient la simulation de la « compréhension » beaucoup plus convaincante.</a:t>
            </a:r>
          </a:p>
          <a:p>
            <a:pPr algn="l"/>
            <a:r>
              <a:rPr lang="fr-FR" b="0" i="0" dirty="0">
                <a:solidFill>
                  <a:srgbClr val="202122"/>
                </a:solidFill>
                <a:effectLst/>
                <a:highlight>
                  <a:srgbClr val="FFFFFF"/>
                </a:highlight>
                <a:latin typeface="Arial" panose="020B0604020202020204" pitchFamily="34" charset="0"/>
              </a:rPr>
              <a:t>SHRDLU incluait aussi une mémoire contextuelle élémentaire. On pouvait demander à SHRDLU de « placer le cône vert sur le cube rouge » et ensuite d’« enlever le cône » : l’expression « le cône » était comprise comme signifiant le cône dont il venait d’être question. SHRDLU pouvait effectuer une recherche arrière plus poussée pour retrouver le contexte dans la plupart des cas lorsque des adjectifs complémentaires étaient fournis. On pouvait aussi poser des questions sur l’historique, par exemple demander « As-tu ramassé quelque chose avant le cône » ?</a:t>
            </a:r>
          </a:p>
          <a:p>
            <a:pPr algn="l"/>
            <a:r>
              <a:rPr lang="fr-FR" b="0" i="0" dirty="0">
                <a:solidFill>
                  <a:srgbClr val="202122"/>
                </a:solidFill>
                <a:effectLst/>
                <a:highlight>
                  <a:srgbClr val="FFFFFF"/>
                </a:highlight>
                <a:latin typeface="Arial" panose="020B0604020202020204" pitchFamily="34" charset="0"/>
              </a:rPr>
              <a:t>Par un effet annexe de cette mémoire, et des règles originelles dont SHRDLU était pourvu, le programme était en mesure de répondre à des questions sur ce qui était possible ou non dans le monde considéré. Par exemple, SHRDLU pouvait déduire que les cubes pouvaient être empilés en cherchant des exemples, mais pouvait aussi réaliser qu’il n'était pas possible d'empiler des pyramides, après l’avoir tenté. Le « monde » contenait des règles de physique élémentaire susceptibles de faire s’écrouler les blocs, indépendamment de l’</a:t>
            </a:r>
            <a:r>
              <a:rPr lang="fr-FR" b="0" i="0" u="none" strike="noStrike" dirty="0">
                <a:solidFill>
                  <a:srgbClr val="202122"/>
                </a:solidFill>
                <a:effectLst/>
                <a:highlight>
                  <a:srgbClr val="FFFFFF"/>
                </a:highlight>
                <a:latin typeface="Arial" panose="020B0604020202020204" pitchFamily="34" charset="0"/>
                <a:hlinkClick r:id="rId6" tooltip="Analyse syntaxique"/>
              </a:rPr>
              <a:t>analyseur</a:t>
            </a:r>
            <a:r>
              <a:rPr lang="fr-FR" b="0" i="0" dirty="0">
                <a:solidFill>
                  <a:srgbClr val="202122"/>
                </a:solidFill>
                <a:effectLst/>
                <a:highlight>
                  <a:srgbClr val="FFFFFF"/>
                </a:highlight>
                <a:latin typeface="Arial" panose="020B0604020202020204" pitchFamily="34" charset="0"/>
              </a:rPr>
              <a:t> du langage.</a:t>
            </a:r>
          </a:p>
          <a:p>
            <a:pPr algn="l"/>
            <a:r>
              <a:rPr lang="fr-FR" b="0" i="0" dirty="0">
                <a:solidFill>
                  <a:srgbClr val="202122"/>
                </a:solidFill>
                <a:effectLst/>
                <a:highlight>
                  <a:srgbClr val="FFFFFF"/>
                </a:highlight>
                <a:latin typeface="Arial" panose="020B0604020202020204" pitchFamily="34" charset="0"/>
              </a:rPr>
              <a:t>Enfin, SHRDLU pouvait aussi se rappeler les noms associés à des objets, ou à des arrangements d’objets. On pouvait par exemple définir un « clocher » comme étant une petite pyramide posée sur un grand parallélépipède ; SHRDLU était dès lors en mesure de répondre à des questions sur les clochers dans le monde des blocs, et d’en construire de nouveaux.</a:t>
            </a:r>
          </a:p>
          <a:p>
            <a:pPr marL="158750" indent="0">
              <a:buNone/>
            </a:pPr>
            <a:endParaRPr lang="fr-FR" dirty="0"/>
          </a:p>
        </p:txBody>
      </p:sp>
    </p:spTree>
    <p:extLst>
      <p:ext uri="{BB962C8B-B14F-4D97-AF65-F5344CB8AC3E}">
        <p14:creationId xmlns:p14="http://schemas.microsoft.com/office/powerpoint/2010/main" val="390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202122"/>
                </a:solidFill>
                <a:effectLst/>
                <a:highlight>
                  <a:srgbClr val="FFFFFF"/>
                </a:highlight>
                <a:latin typeface="Arial" panose="020B0604020202020204" pitchFamily="34" charset="0"/>
              </a:rPr>
              <a:t>simule un </a:t>
            </a:r>
            <a:r>
              <a:rPr lang="fr-FR" b="0" i="0" u="none" strike="noStrike" dirty="0">
                <a:effectLst/>
                <a:highlight>
                  <a:srgbClr val="FFFFFF"/>
                </a:highlight>
                <a:latin typeface="Arial" panose="020B0604020202020204" pitchFamily="34" charset="0"/>
                <a:hlinkClick r:id="rId3" tooltip="Psychothérapie"/>
              </a:rPr>
              <a:t>psychothérapeute</a:t>
            </a:r>
            <a:r>
              <a:rPr lang="fr-FR" b="0" i="0" dirty="0">
                <a:solidFill>
                  <a:srgbClr val="202122"/>
                </a:solidFill>
                <a:effectLst/>
                <a:highlight>
                  <a:srgbClr val="FFFFFF"/>
                </a:highlight>
                <a:latin typeface="Arial" panose="020B0604020202020204" pitchFamily="34" charset="0"/>
              </a:rPr>
              <a:t> </a:t>
            </a:r>
            <a:r>
              <a:rPr lang="fr-FR" b="0" i="0" u="none" strike="noStrike" dirty="0">
                <a:effectLst/>
                <a:highlight>
                  <a:srgbClr val="FFFFFF"/>
                </a:highlight>
                <a:latin typeface="Arial" panose="020B0604020202020204" pitchFamily="34" charset="0"/>
                <a:hlinkClick r:id="rId4" tooltip="Carl Rogers"/>
              </a:rPr>
              <a:t>rogérien</a:t>
            </a:r>
            <a:r>
              <a:rPr lang="fr-FR" b="0" i="0" dirty="0">
                <a:solidFill>
                  <a:srgbClr val="202122"/>
                </a:solidFill>
                <a:effectLst/>
                <a:highlight>
                  <a:srgbClr val="FFFFFF"/>
                </a:highlight>
                <a:latin typeface="Arial" panose="020B0604020202020204" pitchFamily="34" charset="0"/>
              </a:rPr>
              <a:t> en reformulant la plupart des affirmations du patient</a:t>
            </a:r>
          </a:p>
          <a:p>
            <a:r>
              <a:rPr lang="fr-FR" b="0" i="0" dirty="0">
                <a:solidFill>
                  <a:srgbClr val="202122"/>
                </a:solidFill>
                <a:effectLst/>
                <a:highlight>
                  <a:srgbClr val="FFFFFF"/>
                </a:highlight>
                <a:latin typeface="Arial" panose="020B0604020202020204" pitchFamily="34" charset="0"/>
              </a:rPr>
              <a:t>Eliza ne </a:t>
            </a:r>
            <a:r>
              <a:rPr lang="fr-FR" b="0" i="0" u="none" strike="noStrike" dirty="0">
                <a:effectLst/>
                <a:highlight>
                  <a:srgbClr val="FFFFFF"/>
                </a:highlight>
                <a:latin typeface="Arial" panose="020B0604020202020204" pitchFamily="34" charset="0"/>
                <a:hlinkClick r:id="rId5" tooltip="Compréhension"/>
              </a:rPr>
              <a:t>comprend</a:t>
            </a:r>
            <a:r>
              <a:rPr lang="fr-FR" b="0" i="0" dirty="0">
                <a:solidFill>
                  <a:srgbClr val="202122"/>
                </a:solidFill>
                <a:effectLst/>
                <a:highlight>
                  <a:srgbClr val="FFFFFF"/>
                </a:highlight>
                <a:latin typeface="Arial" panose="020B0604020202020204" pitchFamily="34" charset="0"/>
              </a:rPr>
              <a:t> pas ce qui lui est transmis, il se contente de former des phrases à partir de modèles préétablis, enrichis par les mots clés trouvés dans les réponses du patient</a:t>
            </a:r>
          </a:p>
          <a:p>
            <a:r>
              <a:rPr lang="fr-FR" b="0" i="0" dirty="0">
                <a:solidFill>
                  <a:srgbClr val="202122"/>
                </a:solidFill>
                <a:effectLst/>
                <a:highlight>
                  <a:srgbClr val="FFFFFF"/>
                </a:highlight>
                <a:latin typeface="Arial" panose="020B0604020202020204" pitchFamily="34" charset="0"/>
              </a:rPr>
              <a:t>« perroquet » qui répète les mots de son interlocuteur lors qu’il pose ses questions</a:t>
            </a:r>
          </a:p>
          <a:p>
            <a:endParaRPr lang="fr-FR" dirty="0"/>
          </a:p>
        </p:txBody>
      </p:sp>
    </p:spTree>
    <p:extLst>
      <p:ext uri="{BB962C8B-B14F-4D97-AF65-F5344CB8AC3E}">
        <p14:creationId xmlns:p14="http://schemas.microsoft.com/office/powerpoint/2010/main" val="44120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Expérience considéré à la base de la linguistique de corpus</a:t>
            </a:r>
          </a:p>
          <a:p>
            <a:r>
              <a:rPr lang="fr-FR" dirty="0"/>
              <a:t>Naissance du traitement automatique des langues en Italie dans les années ’60</a:t>
            </a:r>
          </a:p>
          <a:p>
            <a:r>
              <a:rPr lang="fr-FR" dirty="0"/>
              <a:t>Italie rôle de premier plan dans cette discipline, premier cours de Linguistique computationnelle à Pisa en  1969 !</a:t>
            </a:r>
          </a:p>
          <a:p>
            <a:r>
              <a:rPr lang="fr-FR" dirty="0"/>
              <a:t>Par contre, l’AILC est né qu’en 2015</a:t>
            </a:r>
          </a:p>
          <a:p>
            <a:endParaRPr lang="fr-FR" dirty="0"/>
          </a:p>
        </p:txBody>
      </p:sp>
    </p:spTree>
    <p:extLst>
      <p:ext uri="{BB962C8B-B14F-4D97-AF65-F5344CB8AC3E}">
        <p14:creationId xmlns:p14="http://schemas.microsoft.com/office/powerpoint/2010/main" val="3959982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Même</a:t>
            </a:r>
            <a:r>
              <a:rPr lang="it-IT" dirty="0"/>
              <a:t> pendant le </a:t>
            </a:r>
            <a:r>
              <a:rPr lang="it-IT" dirty="0" err="1"/>
              <a:t>période</a:t>
            </a:r>
            <a:r>
              <a:rPr lang="it-IT" dirty="0"/>
              <a:t> </a:t>
            </a:r>
            <a:r>
              <a:rPr lang="it-IT" dirty="0" err="1"/>
              <a:t>symboliste</a:t>
            </a:r>
            <a:r>
              <a:rPr lang="it-IT" dirty="0"/>
              <a:t>, il </a:t>
            </a:r>
            <a:r>
              <a:rPr lang="it-IT" dirty="0" err="1"/>
              <a:t>commencent</a:t>
            </a:r>
            <a:r>
              <a:rPr lang="it-IT" dirty="0"/>
              <a:t> à </a:t>
            </a:r>
            <a:r>
              <a:rPr lang="it-IT" dirty="0" err="1"/>
              <a:t>exister</a:t>
            </a:r>
            <a:r>
              <a:rPr lang="it-IT" dirty="0"/>
              <a:t> </a:t>
            </a:r>
            <a:r>
              <a:rPr lang="it-IT" dirty="0" err="1"/>
              <a:t>des</a:t>
            </a:r>
            <a:r>
              <a:rPr lang="it-IT" dirty="0"/>
              <a:t> </a:t>
            </a:r>
            <a:r>
              <a:rPr lang="it-IT" dirty="0" err="1"/>
              <a:t>modèles</a:t>
            </a:r>
            <a:r>
              <a:rPr lang="it-IT" dirty="0"/>
              <a:t> qui </a:t>
            </a:r>
            <a:r>
              <a:rPr lang="it-IT" dirty="0" err="1"/>
              <a:t>exploitent</a:t>
            </a:r>
            <a:r>
              <a:rPr lang="it-IT" dirty="0"/>
              <a:t> </a:t>
            </a:r>
            <a:r>
              <a:rPr lang="it-IT" dirty="0" err="1"/>
              <a:t>déjà</a:t>
            </a:r>
            <a:r>
              <a:rPr lang="it-IT" dirty="0"/>
              <a:t> </a:t>
            </a:r>
            <a:r>
              <a:rPr lang="it-IT" dirty="0" err="1"/>
              <a:t>des</a:t>
            </a:r>
            <a:r>
              <a:rPr lang="it-IT" dirty="0"/>
              <a:t> techniques </a:t>
            </a:r>
            <a:r>
              <a:rPr lang="it-IT" dirty="0" err="1"/>
              <a:t>statistiques</a:t>
            </a:r>
            <a:r>
              <a:rPr lang="it-IT" dirty="0"/>
              <a:t> pour </a:t>
            </a:r>
            <a:r>
              <a:rPr lang="it-IT" dirty="0" err="1"/>
              <a:t>réaliser</a:t>
            </a:r>
            <a:r>
              <a:rPr lang="it-IT" dirty="0"/>
              <a:t> </a:t>
            </a:r>
            <a:r>
              <a:rPr lang="it-IT" dirty="0" err="1"/>
              <a:t>des</a:t>
            </a:r>
            <a:r>
              <a:rPr lang="it-IT" dirty="0"/>
              <a:t> </a:t>
            </a:r>
            <a:r>
              <a:rPr lang="it-IT" dirty="0" err="1"/>
              <a:t>tâches</a:t>
            </a:r>
            <a:r>
              <a:rPr lang="it-IT" dirty="0"/>
              <a:t>. </a:t>
            </a:r>
          </a:p>
          <a:p>
            <a:r>
              <a:rPr lang="it-IT" dirty="0"/>
              <a:t>Un </a:t>
            </a:r>
            <a:r>
              <a:rPr lang="it-IT" dirty="0" err="1"/>
              <a:t>des</a:t>
            </a:r>
            <a:r>
              <a:rPr lang="it-IT" dirty="0"/>
              <a:t> </a:t>
            </a:r>
            <a:r>
              <a:rPr lang="it-IT" dirty="0" err="1"/>
              <a:t>modèles</a:t>
            </a:r>
            <a:r>
              <a:rPr lang="it-IT" dirty="0"/>
              <a:t> </a:t>
            </a:r>
            <a:r>
              <a:rPr lang="it-IT" dirty="0" err="1"/>
              <a:t>utilisé</a:t>
            </a:r>
            <a:r>
              <a:rPr lang="it-IT" dirty="0"/>
              <a:t> </a:t>
            </a:r>
            <a:r>
              <a:rPr lang="it-IT" dirty="0" err="1"/>
              <a:t>dans</a:t>
            </a:r>
            <a:r>
              <a:rPr lang="it-IT" dirty="0"/>
              <a:t> </a:t>
            </a:r>
            <a:r>
              <a:rPr lang="it-IT" dirty="0" err="1"/>
              <a:t>les</a:t>
            </a:r>
            <a:r>
              <a:rPr lang="it-IT" dirty="0"/>
              <a:t> </a:t>
            </a:r>
            <a:r>
              <a:rPr lang="it-IT" dirty="0" err="1"/>
              <a:t>années</a:t>
            </a:r>
            <a:r>
              <a:rPr lang="it-IT" dirty="0"/>
              <a:t> 80 en </a:t>
            </a:r>
            <a:r>
              <a:rPr lang="it-IT" dirty="0" err="1"/>
              <a:t>traitepment</a:t>
            </a:r>
            <a:r>
              <a:rPr lang="it-IT" dirty="0"/>
              <a:t> </a:t>
            </a:r>
            <a:r>
              <a:rPr lang="it-IT" dirty="0" err="1"/>
              <a:t>du</a:t>
            </a:r>
            <a:r>
              <a:rPr lang="it-IT" dirty="0"/>
              <a:t> </a:t>
            </a:r>
            <a:r>
              <a:rPr lang="it-IT" dirty="0" err="1"/>
              <a:t>signal</a:t>
            </a:r>
            <a:r>
              <a:rPr lang="it-IT" dirty="0"/>
              <a:t> est le HMM, </a:t>
            </a:r>
            <a:r>
              <a:rPr lang="it-IT" dirty="0" err="1"/>
              <a:t>chaine</a:t>
            </a:r>
            <a:r>
              <a:rPr lang="it-IT" dirty="0"/>
              <a:t> de Markov </a:t>
            </a:r>
            <a:r>
              <a:rPr lang="it-IT" dirty="0" err="1"/>
              <a:t>cachées</a:t>
            </a:r>
            <a:endParaRPr lang="it-IT" dirty="0"/>
          </a:p>
          <a:p>
            <a:endParaRPr lang="fr-FR" dirty="0"/>
          </a:p>
        </p:txBody>
      </p:sp>
    </p:spTree>
    <p:extLst>
      <p:ext uri="{BB962C8B-B14F-4D97-AF65-F5344CB8AC3E}">
        <p14:creationId xmlns:p14="http://schemas.microsoft.com/office/powerpoint/2010/main" val="3379783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Répresentations</a:t>
            </a:r>
            <a:r>
              <a:rPr lang="fr-FR" dirty="0"/>
              <a:t> comme ça, très similaires à celles des automates que vous allez voir en théorie des langages</a:t>
            </a:r>
          </a:p>
        </p:txBody>
      </p:sp>
    </p:spTree>
    <p:extLst>
      <p:ext uri="{BB962C8B-B14F-4D97-AF65-F5344CB8AC3E}">
        <p14:creationId xmlns:p14="http://schemas.microsoft.com/office/powerpoint/2010/main" val="357262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période, </a:t>
            </a:r>
          </a:p>
          <a:p>
            <a:pPr marL="171450" lvl="0" indent="-171450" algn="l" rtl="0">
              <a:spcBef>
                <a:spcPts val="0"/>
              </a:spcBef>
              <a:spcAft>
                <a:spcPts val="0"/>
              </a:spcAft>
            </a:pPr>
            <a:r>
              <a:rPr lang="fr-FR" dirty="0"/>
              <a:t>	une grande quantité de textes numériques étaient finalement disponibles, l’idée générale était de développer des algos capables d’achever un certain niveau de compréhension du langage sur une grande quantité de textes, et d’utiliser ces textes pour développer cette habilité.</a:t>
            </a:r>
          </a:p>
          <a:p>
            <a:pPr marL="171450" lvl="0" indent="-171450" algn="l" rtl="0">
              <a:spcBef>
                <a:spcPts val="0"/>
              </a:spcBef>
              <a:spcAft>
                <a:spcPts val="0"/>
              </a:spcAft>
            </a:pPr>
            <a:r>
              <a:rPr lang="fr-FR" dirty="0"/>
              <a:t>	majeure puissance de calcul disponible</a:t>
            </a:r>
          </a:p>
          <a:p>
            <a:pPr marL="171450" lvl="0" indent="-171450" algn="l" rtl="0">
              <a:spcBef>
                <a:spcPts val="0"/>
              </a:spcBef>
              <a:spcAft>
                <a:spcPts val="0"/>
              </a:spcAft>
            </a:pPr>
            <a:r>
              <a:rPr lang="fr-FR" dirty="0"/>
              <a:t>	affaiblissement de la dominance des théories de Chomsky qui décourageaient la linguistique de corpus – à la base ‘</a:t>
            </a:r>
            <a:r>
              <a:rPr lang="fr-FR" dirty="0" err="1"/>
              <a:t>dun</a:t>
            </a:r>
            <a:r>
              <a:rPr lang="fr-FR" dirty="0"/>
              <a:t> approche machine-</a:t>
            </a:r>
            <a:r>
              <a:rPr lang="fr-FR" dirty="0" err="1"/>
              <a:t>learning</a:t>
            </a:r>
            <a:endParaRPr lang="fr-FR" dirty="0"/>
          </a:p>
          <a:p>
            <a:pPr marL="171450" lvl="0" indent="-171450" algn="l" rtl="0">
              <a:spcBef>
                <a:spcPts val="0"/>
              </a:spcBef>
              <a:spcAft>
                <a:spcPts val="0"/>
              </a:spcAft>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err="1"/>
              <a:t>Empirical</a:t>
            </a:r>
            <a:r>
              <a:rPr lang="fr-FR" dirty="0"/>
              <a:t> machine </a:t>
            </a:r>
            <a:r>
              <a:rPr lang="fr-FR" dirty="0" err="1"/>
              <a:t>learning</a:t>
            </a:r>
            <a:r>
              <a:rPr lang="fr-FR" dirty="0"/>
              <a:t> </a:t>
            </a:r>
            <a:r>
              <a:rPr lang="fr-FR" dirty="0" err="1"/>
              <a:t>models</a:t>
            </a:r>
            <a:r>
              <a:rPr lang="fr-FR" dirty="0"/>
              <a:t> of NLP, orientation qu’on retrouve encore </a:t>
            </a:r>
            <a:r>
              <a:rPr lang="fr-FR" dirty="0" err="1"/>
              <a:t>ajd</a:t>
            </a:r>
            <a:r>
              <a:rPr lang="fr-FR" dirty="0"/>
              <a:t> comme dominante dans le domaine</a:t>
            </a:r>
          </a:p>
          <a:p>
            <a:pPr marL="0" lvl="0" indent="0" algn="l" rtl="0">
              <a:spcBef>
                <a:spcPts val="0"/>
              </a:spcBef>
              <a:spcAft>
                <a:spcPts val="0"/>
              </a:spcAft>
              <a:buNone/>
            </a:pPr>
            <a:r>
              <a:rPr lang="fr-FR" dirty="0"/>
              <a:t>Essayer de capturer des régularités sur les donnés décomptant – pas très efficace</a:t>
            </a:r>
          </a:p>
          <a:p>
            <a:pPr marL="171450" lvl="0" indent="-171450" algn="l" rtl="0">
              <a:spcBef>
                <a:spcPts val="0"/>
              </a:spcBef>
              <a:spcAft>
                <a:spcPts val="0"/>
              </a:spcAft>
              <a:buFont typeface="Wingdings" panose="05000000000000000000" pitchFamily="2" charset="2"/>
              <a:buChar char="à"/>
            </a:pPr>
            <a:r>
              <a:rPr lang="fr-FR" dirty="0">
                <a:sym typeface="Wingdings" panose="05000000000000000000" pitchFamily="2" charset="2"/>
              </a:rPr>
              <a:t>IBM </a:t>
            </a:r>
            <a:r>
              <a:rPr lang="fr-FR" dirty="0" err="1">
                <a:sym typeface="Wingdings" panose="05000000000000000000" pitchFamily="2" charset="2"/>
              </a:rPr>
              <a:t>aligned</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 dépendant on le développement de corpus spécifiques au domaine de la traduction automatique – corpus parallèles crées par le Canada et l’Union Européenne – </a:t>
            </a:r>
          </a:p>
          <a:p>
            <a:pPr marL="0" lvl="0" indent="0" algn="l" rtl="0">
              <a:spcBef>
                <a:spcPts val="0"/>
              </a:spcBef>
              <a:spcAft>
                <a:spcPts val="0"/>
              </a:spcAft>
              <a:buFont typeface="Wingdings" panose="05000000000000000000" pitchFamily="2" charset="2"/>
              <a:buNone/>
            </a:pPr>
            <a:r>
              <a:rPr lang="fr-FR" dirty="0">
                <a:sym typeface="Wingdings" panose="05000000000000000000" pitchFamily="2" charset="2"/>
              </a:rPr>
              <a:t>X corpus Hansard du </a:t>
            </a:r>
            <a:r>
              <a:rPr lang="fr-FR" dirty="0" err="1">
                <a:sym typeface="Wingdings" panose="05000000000000000000" pitchFamily="2" charset="2"/>
              </a:rPr>
              <a:t>senat</a:t>
            </a:r>
            <a:r>
              <a:rPr lang="fr-FR" dirty="0">
                <a:sym typeface="Wingdings" panose="05000000000000000000" pitchFamily="2" charset="2"/>
              </a:rPr>
              <a:t> canadien</a:t>
            </a:r>
          </a:p>
          <a:p>
            <a:pPr marL="0" lvl="0" indent="0" algn="l" rtl="0">
              <a:spcBef>
                <a:spcPts val="0"/>
              </a:spcBef>
              <a:spcAft>
                <a:spcPts val="0"/>
              </a:spcAft>
              <a:buFont typeface="Wingdings" panose="05000000000000000000" pitchFamily="2" charset="2"/>
              <a:buNone/>
            </a:pPr>
            <a:r>
              <a:rPr lang="fr-FR" dirty="0">
                <a:sym typeface="Wingdings" panose="05000000000000000000" pitchFamily="2" charset="2"/>
              </a:rPr>
              <a:t>Si intéressés HDR d’Olivier</a:t>
            </a:r>
            <a:endParaRPr lang="fr-FR" dirty="0"/>
          </a:p>
        </p:txBody>
      </p:sp>
    </p:spTree>
    <p:extLst>
      <p:ext uri="{BB962C8B-B14F-4D97-AF65-F5344CB8AC3E}">
        <p14:creationId xmlns:p14="http://schemas.microsoft.com/office/powerpoint/2010/main" val="1900275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Word n-</a:t>
            </a:r>
            <a:r>
              <a:rPr lang="it-IT" dirty="0" err="1"/>
              <a:t>gram</a:t>
            </a:r>
            <a:r>
              <a:rPr lang="it-IT" dirty="0"/>
              <a:t> – </a:t>
            </a:r>
            <a:r>
              <a:rPr lang="it-IT" dirty="0" err="1"/>
              <a:t>modèle</a:t>
            </a:r>
            <a:r>
              <a:rPr lang="it-IT" dirty="0"/>
              <a:t> </a:t>
            </a:r>
            <a:r>
              <a:rPr lang="it-IT" dirty="0" err="1"/>
              <a:t>statistique</a:t>
            </a:r>
            <a:r>
              <a:rPr lang="it-IT" dirty="0"/>
              <a:t> </a:t>
            </a:r>
            <a:r>
              <a:rPr lang="it-IT" dirty="0" err="1"/>
              <a:t>basé</a:t>
            </a:r>
            <a:r>
              <a:rPr lang="it-IT" dirty="0"/>
              <a:t> sur la </a:t>
            </a:r>
            <a:r>
              <a:rPr lang="it-IT" dirty="0" err="1"/>
              <a:t>probabilité</a:t>
            </a:r>
            <a:r>
              <a:rPr lang="it-IT" dirty="0"/>
              <a:t> </a:t>
            </a:r>
            <a:r>
              <a:rPr lang="it-IT" dirty="0" err="1"/>
              <a:t>qu’on</a:t>
            </a:r>
            <a:r>
              <a:rPr lang="it-IT" dirty="0"/>
              <a:t> </a:t>
            </a:r>
            <a:r>
              <a:rPr lang="it-IT" dirty="0" err="1"/>
              <a:t>mot</a:t>
            </a:r>
            <a:r>
              <a:rPr lang="it-IT" dirty="0"/>
              <a:t> </a:t>
            </a:r>
            <a:r>
              <a:rPr lang="it-IT" dirty="0" err="1"/>
              <a:t>soit</a:t>
            </a:r>
            <a:r>
              <a:rPr lang="it-IT" dirty="0"/>
              <a:t> </a:t>
            </a:r>
            <a:r>
              <a:rPr lang="it-IT" dirty="0" err="1"/>
              <a:t>suivi</a:t>
            </a:r>
            <a:r>
              <a:rPr lang="it-IT" dirty="0"/>
              <a:t> d’un </a:t>
            </a:r>
            <a:r>
              <a:rPr lang="it-IT" dirty="0" err="1"/>
              <a:t>autre</a:t>
            </a:r>
            <a:r>
              <a:rPr lang="it-IT" dirty="0"/>
              <a:t> </a:t>
            </a:r>
            <a:r>
              <a:rPr lang="it-IT" dirty="0" err="1"/>
              <a:t>mot</a:t>
            </a:r>
            <a:endParaRPr lang="it-IT" dirty="0"/>
          </a:p>
          <a:p>
            <a:pPr marL="0" lvl="0" indent="0" algn="l" rtl="0">
              <a:spcBef>
                <a:spcPts val="0"/>
              </a:spcBef>
              <a:spcAft>
                <a:spcPts val="0"/>
              </a:spcAft>
              <a:buNone/>
            </a:pPr>
            <a:r>
              <a:rPr lang="it-IT" dirty="0" err="1"/>
              <a:t>Perceptron</a:t>
            </a:r>
            <a:r>
              <a:rPr lang="it-IT" dirty="0"/>
              <a:t> multi </a:t>
            </a:r>
            <a:r>
              <a:rPr lang="it-IT" dirty="0" err="1"/>
              <a:t>couche</a:t>
            </a:r>
            <a:r>
              <a:rPr lang="it-IT" dirty="0"/>
              <a:t> == RNN </a:t>
            </a:r>
            <a:r>
              <a:rPr lang="it-IT" dirty="0" err="1"/>
              <a:t>recurrent</a:t>
            </a:r>
            <a:r>
              <a:rPr lang="it-IT" dirty="0"/>
              <a:t> </a:t>
            </a:r>
            <a:r>
              <a:rPr lang="it-IT" dirty="0" err="1"/>
              <a:t>neural</a:t>
            </a:r>
            <a:r>
              <a:rPr lang="it-IT" dirty="0"/>
              <a:t> network, qui sera </a:t>
            </a:r>
            <a:r>
              <a:rPr lang="it-IT" dirty="0" err="1"/>
              <a:t>remplacé</a:t>
            </a:r>
            <a:r>
              <a:rPr lang="it-IT" dirty="0"/>
              <a:t> par </a:t>
            </a:r>
            <a:r>
              <a:rPr lang="it-IT" dirty="0" err="1"/>
              <a:t>les</a:t>
            </a:r>
            <a:r>
              <a:rPr lang="it-IT" dirty="0"/>
              <a:t> Large Language Models donne </a:t>
            </a:r>
            <a:r>
              <a:rPr lang="it-IT" dirty="0" err="1"/>
              <a:t>naissance</a:t>
            </a:r>
            <a:r>
              <a:rPr lang="it-IT" dirty="0"/>
              <a:t> à </a:t>
            </a:r>
          </a:p>
          <a:p>
            <a:pPr marL="0" lvl="0" indent="0" algn="l" rtl="0">
              <a:spcBef>
                <a:spcPts val="0"/>
              </a:spcBef>
              <a:spcAft>
                <a:spcPts val="0"/>
              </a:spcAft>
              <a:buNone/>
            </a:pPr>
            <a:r>
              <a:rPr lang="it-IT" dirty="0"/>
              <a:t>Word2vec technique qui </a:t>
            </a:r>
            <a:r>
              <a:rPr lang="it-IT" dirty="0" err="1"/>
              <a:t>permet</a:t>
            </a:r>
            <a:r>
              <a:rPr lang="it-IT" dirty="0"/>
              <a:t> de </a:t>
            </a:r>
            <a:r>
              <a:rPr lang="it-IT" dirty="0" err="1"/>
              <a:t>répresenter</a:t>
            </a:r>
            <a:r>
              <a:rPr lang="it-IT" dirty="0"/>
              <a:t> </a:t>
            </a:r>
            <a:r>
              <a:rPr lang="it-IT" dirty="0" err="1"/>
              <a:t>des</a:t>
            </a:r>
            <a:r>
              <a:rPr lang="it-IT" dirty="0"/>
              <a:t> </a:t>
            </a:r>
            <a:r>
              <a:rPr lang="it-IT" dirty="0" err="1"/>
              <a:t>mots</a:t>
            </a:r>
            <a:r>
              <a:rPr lang="it-IT" dirty="0"/>
              <a:t> à </a:t>
            </a:r>
            <a:r>
              <a:rPr lang="it-IT" dirty="0" err="1"/>
              <a:t>travers</a:t>
            </a:r>
            <a:r>
              <a:rPr lang="it-IT" dirty="0"/>
              <a:t> </a:t>
            </a:r>
            <a:r>
              <a:rPr lang="it-IT" dirty="0" err="1"/>
              <a:t>des</a:t>
            </a:r>
            <a:r>
              <a:rPr lang="it-IT" dirty="0"/>
              <a:t> </a:t>
            </a:r>
            <a:r>
              <a:rPr lang="it-IT" dirty="0" err="1"/>
              <a:t>vecteurs</a:t>
            </a:r>
            <a:r>
              <a:rPr lang="it-IT" dirty="0"/>
              <a:t> – </a:t>
            </a:r>
            <a:r>
              <a:rPr lang="it-IT" dirty="0" err="1"/>
              <a:t>fait</a:t>
            </a:r>
            <a:r>
              <a:rPr lang="it-IT" dirty="0"/>
              <a:t> </a:t>
            </a:r>
            <a:r>
              <a:rPr lang="it-IT" dirty="0" err="1"/>
              <a:t>partie</a:t>
            </a:r>
            <a:r>
              <a:rPr lang="it-IT" dirty="0"/>
              <a:t> d’un </a:t>
            </a:r>
            <a:r>
              <a:rPr lang="it-IT" dirty="0" err="1"/>
              <a:t>groupe</a:t>
            </a:r>
            <a:r>
              <a:rPr lang="it-IT" dirty="0"/>
              <a:t> de </a:t>
            </a:r>
            <a:r>
              <a:rPr lang="it-IT" dirty="0" err="1"/>
              <a:t>modèle</a:t>
            </a:r>
            <a:r>
              <a:rPr lang="it-IT" dirty="0"/>
              <a:t> pour la production de word </a:t>
            </a:r>
            <a:r>
              <a:rPr lang="it-IT" dirty="0" err="1"/>
              <a:t>embeddings</a:t>
            </a:r>
            <a:r>
              <a:rPr lang="it-IT" dirty="0"/>
              <a:t> </a:t>
            </a:r>
            <a:r>
              <a:rPr lang="it-IT" dirty="0" err="1"/>
              <a:t>ou</a:t>
            </a:r>
            <a:r>
              <a:rPr lang="it-IT" dirty="0"/>
              <a:t> </a:t>
            </a:r>
            <a:r>
              <a:rPr lang="it-IT" dirty="0" err="1"/>
              <a:t>plongement</a:t>
            </a:r>
            <a:r>
              <a:rPr lang="it-IT" dirty="0"/>
              <a:t> de </a:t>
            </a:r>
            <a:r>
              <a:rPr lang="it-IT" dirty="0" err="1"/>
              <a:t>mots</a:t>
            </a: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30003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Représentation vectorielle des mots</a:t>
            </a:r>
          </a:p>
          <a:p>
            <a:r>
              <a:rPr lang="fr-FR" dirty="0"/>
              <a:t>Mots proches dans l’espace sont des mots ayant un certain degré de similarité entre eux</a:t>
            </a:r>
          </a:p>
          <a:p>
            <a:endParaRPr lang="fr-FR" dirty="0"/>
          </a:p>
          <a:p>
            <a:r>
              <a:rPr lang="fr-FR" dirty="0"/>
              <a:t>Intuition 1 – chaque mot d’un langage est associé à une composition de facteurs cachés (souvent inintelligible)</a:t>
            </a:r>
          </a:p>
          <a:p>
            <a:r>
              <a:rPr lang="fr-FR" dirty="0" err="1"/>
              <a:t>Intution</a:t>
            </a:r>
            <a:r>
              <a:rPr lang="fr-FR" dirty="0"/>
              <a:t> 2 – hypothèse distributionnelle pour laquelle deux mots proches dans l’espace vectoriel sont deux mots qui partagent souvent des contextes similaires</a:t>
            </a:r>
          </a:p>
          <a:p>
            <a:endParaRPr lang="fr-FR" dirty="0"/>
          </a:p>
        </p:txBody>
      </p:sp>
    </p:spTree>
    <p:extLst>
      <p:ext uri="{BB962C8B-B14F-4D97-AF65-F5344CB8AC3E}">
        <p14:creationId xmlns:p14="http://schemas.microsoft.com/office/powerpoint/2010/main" val="88580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fontAlgn="base"/>
            <a:r>
              <a:rPr lang="en-US" b="0" i="0" dirty="0">
                <a:solidFill>
                  <a:srgbClr val="B5B5B5"/>
                </a:solidFill>
                <a:effectLst/>
                <a:highlight>
                  <a:srgbClr val="1B4269"/>
                </a:highlight>
                <a:latin typeface="Open Sans" panose="020B0606030504020204" pitchFamily="34" charset="0"/>
              </a:rPr>
              <a:t>The most simple neural network is the perceptron, which consists of a single neuron. Conceptually, the perceptron functions in a manner similar to a biological neuron. A biological neuron receives electrical signals from its dendrites, modulates the electrical signals in various amounts and then fires an output signal through its synapses only when the total strength of the input signals exceeds a certain threshold. The output is then fed to another neuron and so forth.</a:t>
            </a:r>
          </a:p>
          <a:p>
            <a:pPr algn="l" fontAlgn="base"/>
            <a:r>
              <a:rPr lang="en-US" b="0" i="0" dirty="0">
                <a:solidFill>
                  <a:srgbClr val="B5B5B5"/>
                </a:solidFill>
                <a:effectLst/>
                <a:highlight>
                  <a:srgbClr val="1B4269"/>
                </a:highlight>
                <a:latin typeface="Open Sans" panose="020B0606030504020204" pitchFamily="34" charset="0"/>
              </a:rPr>
              <a:t>To model the behavior of a biological neurons, the artificial neurons performs two consecutive functions. First it calculates the </a:t>
            </a:r>
            <a:r>
              <a:rPr lang="en-US" b="1" i="0" dirty="0">
                <a:solidFill>
                  <a:srgbClr val="B5B5B5"/>
                </a:solidFill>
                <a:effectLst/>
                <a:highlight>
                  <a:srgbClr val="1B4269"/>
                </a:highlight>
                <a:latin typeface="inherit"/>
              </a:rPr>
              <a:t>weighted sum</a:t>
            </a:r>
            <a:r>
              <a:rPr lang="en-US" b="0" i="0" dirty="0">
                <a:solidFill>
                  <a:srgbClr val="B5B5B5"/>
                </a:solidFill>
                <a:effectLst/>
                <a:highlight>
                  <a:srgbClr val="1B4269"/>
                </a:highlight>
                <a:latin typeface="Open Sans" panose="020B0606030504020204" pitchFamily="34" charset="0"/>
              </a:rPr>
              <a:t> of the inputs to represents the total strength of the input signal and then it applies a </a:t>
            </a:r>
            <a:r>
              <a:rPr lang="en-US" b="1" i="0" dirty="0">
                <a:solidFill>
                  <a:srgbClr val="B5B5B5"/>
                </a:solidFill>
                <a:effectLst/>
                <a:highlight>
                  <a:srgbClr val="1B4269"/>
                </a:highlight>
                <a:latin typeface="inherit"/>
              </a:rPr>
              <a:t>step function</a:t>
            </a:r>
            <a:r>
              <a:rPr lang="en-US" b="0" i="0" dirty="0">
                <a:solidFill>
                  <a:srgbClr val="B5B5B5"/>
                </a:solidFill>
                <a:effectLst/>
                <a:highlight>
                  <a:srgbClr val="1B4269"/>
                </a:highlight>
                <a:latin typeface="Open Sans" panose="020B0606030504020204" pitchFamily="34" charset="0"/>
              </a:rPr>
              <a:t> to the result to determine whether to fire the output 1 if the signal exceeds a certain threshold or 0 if the signal doesn’t exceed the threshold.</a:t>
            </a:r>
          </a:p>
          <a:p>
            <a:endParaRPr lang="fr-FR" dirty="0"/>
          </a:p>
        </p:txBody>
      </p:sp>
    </p:spTree>
    <p:extLst>
      <p:ext uri="{BB962C8B-B14F-4D97-AF65-F5344CB8AC3E}">
        <p14:creationId xmlns:p14="http://schemas.microsoft.com/office/powerpoint/2010/main" val="1727889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Masse de données nécessaire pour faire de l’apprentissage supervisé – besoin de données annotés selon les différents parties du discours par ex. – naissance et diffusion des </a:t>
            </a:r>
            <a:r>
              <a:rPr lang="fr-FR" dirty="0" err="1"/>
              <a:t>treebanks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err="1"/>
              <a:t>Tree</a:t>
            </a:r>
            <a:r>
              <a:rPr lang="fr-FR" dirty="0"/>
              <a:t> </a:t>
            </a:r>
            <a:r>
              <a:rPr lang="fr-FR" dirty="0" err="1"/>
              <a:t>bank</a:t>
            </a:r>
            <a:r>
              <a:rPr lang="fr-FR" dirty="0"/>
              <a:t> car représentation souvent sous forme d’arbre (arbre syntaxique qui vont remplir vos cauchemars) – les </a:t>
            </a:r>
            <a:r>
              <a:rPr lang="fr-FR" dirty="0" err="1"/>
              <a:t>treebanks</a:t>
            </a:r>
            <a:r>
              <a:rPr lang="fr-FR" dirty="0"/>
              <a:t> les plus diffusée sont celles syntaxiques – annotation en POS, en dépendance, en traits </a:t>
            </a:r>
            <a:r>
              <a:rPr lang="fr-FR" dirty="0" err="1"/>
              <a:t>morpohsyntaxiques</a:t>
            </a:r>
            <a:r>
              <a:rPr lang="fr-FR" dirty="0"/>
              <a:t> etc.</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Travail </a:t>
            </a:r>
            <a:r>
              <a:rPr lang="fr-FR" dirty="0" err="1"/>
              <a:t>d’universal</a:t>
            </a:r>
            <a:r>
              <a:rPr lang="fr-FR" dirty="0"/>
              <a:t> </a:t>
            </a:r>
            <a:r>
              <a:rPr lang="fr-FR" dirty="0" err="1"/>
              <a:t>dependencies</a:t>
            </a:r>
            <a:r>
              <a:rPr lang="fr-FR" dirty="0"/>
              <a:t> dans la création d’un standard unique pour toutes les langues du monde y compris les langues peu dotées – utiliser le même formalisme pour décrire toutes les langues</a:t>
            </a:r>
          </a:p>
          <a:p>
            <a:pPr marL="0" lvl="0" indent="0" algn="l" rtl="0">
              <a:spcBef>
                <a:spcPts val="0"/>
              </a:spcBef>
              <a:spcAft>
                <a:spcPts val="0"/>
              </a:spcAft>
              <a:buNone/>
            </a:pPr>
            <a:r>
              <a:rPr lang="fr-FR" dirty="0"/>
              <a:t>Et créer des corpus annotés qui exploitent ce formalisme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0619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Sentences consist of one or more word lines, and word lines contain the following fields:</a:t>
            </a:r>
          </a:p>
          <a:p>
            <a:pPr algn="l">
              <a:buFont typeface="+mj-lt"/>
              <a:buAutoNum type="arabicPeriod"/>
            </a:pPr>
            <a:r>
              <a:rPr lang="en-US" b="0" i="0" dirty="0">
                <a:solidFill>
                  <a:srgbClr val="000000"/>
                </a:solidFill>
                <a:effectLst/>
                <a:latin typeface="Open Sans" panose="020B0606030504020204" pitchFamily="34" charset="0"/>
              </a:rPr>
              <a:t>ID: Word index, integer starting at 1 for each new sentence; may be a range for multiword tokens; may be a decimal number for empty nodes (decimal numbers can be lower than 1 but must be greater than 0).</a:t>
            </a:r>
          </a:p>
          <a:p>
            <a:pPr algn="l">
              <a:buFont typeface="+mj-lt"/>
              <a:buAutoNum type="arabicPeriod"/>
            </a:pPr>
            <a:r>
              <a:rPr lang="en-US" b="0" i="0" dirty="0">
                <a:solidFill>
                  <a:srgbClr val="000000"/>
                </a:solidFill>
                <a:effectLst/>
                <a:latin typeface="Open Sans" panose="020B0606030504020204" pitchFamily="34" charset="0"/>
              </a:rPr>
              <a:t>FORM: Word form or punctuation symbol.</a:t>
            </a:r>
          </a:p>
          <a:p>
            <a:pPr algn="l">
              <a:buFont typeface="+mj-lt"/>
              <a:buAutoNum type="arabicPeriod"/>
            </a:pPr>
            <a:r>
              <a:rPr lang="en-US" b="0" i="0" dirty="0">
                <a:solidFill>
                  <a:srgbClr val="000000"/>
                </a:solidFill>
                <a:effectLst/>
                <a:latin typeface="Open Sans" panose="020B0606030504020204" pitchFamily="34" charset="0"/>
              </a:rPr>
              <a:t>LEMMA: Lemma or stem of word form.</a:t>
            </a:r>
          </a:p>
          <a:p>
            <a:pPr algn="l">
              <a:buFont typeface="+mj-lt"/>
              <a:buAutoNum type="arabicPeriod"/>
            </a:pPr>
            <a:r>
              <a:rPr lang="en-US" b="0" i="0" dirty="0">
                <a:solidFill>
                  <a:srgbClr val="000000"/>
                </a:solidFill>
                <a:effectLst/>
                <a:latin typeface="Open Sans" panose="020B0606030504020204" pitchFamily="34" charset="0"/>
              </a:rPr>
              <a:t>UPOS: </a:t>
            </a:r>
            <a:r>
              <a:rPr lang="en-US" b="0" i="0" dirty="0">
                <a:solidFill>
                  <a:srgbClr val="000000"/>
                </a:solidFill>
                <a:effectLst/>
                <a:latin typeface="Open Sans" panose="020B0606030504020204" pitchFamily="34" charset="0"/>
                <a:hlinkClick r:id="rId3"/>
              </a:rPr>
              <a:t>Universal part-of-speech tag</a:t>
            </a:r>
            <a:r>
              <a:rPr lang="en-US" b="0" i="0" dirty="0">
                <a:solidFill>
                  <a:srgbClr val="000000"/>
                </a:solidFill>
                <a:effectLst/>
                <a:latin typeface="Open Sans" panose="020B0606030504020204" pitchFamily="34" charset="0"/>
              </a:rPr>
              <a:t>.</a:t>
            </a:r>
          </a:p>
          <a:p>
            <a:pPr algn="l">
              <a:buFont typeface="+mj-lt"/>
              <a:buAutoNum type="arabicPeriod"/>
            </a:pPr>
            <a:r>
              <a:rPr lang="en-US" b="0" i="0" dirty="0">
                <a:solidFill>
                  <a:srgbClr val="000000"/>
                </a:solidFill>
                <a:effectLst/>
                <a:latin typeface="Open Sans" panose="020B0606030504020204" pitchFamily="34" charset="0"/>
              </a:rPr>
              <a:t>XPOS: Optional language-specific (or treebank-specific) part-of-speech / morphological tag; underscore if not available.</a:t>
            </a:r>
          </a:p>
          <a:p>
            <a:pPr algn="l">
              <a:buFont typeface="+mj-lt"/>
              <a:buAutoNum type="arabicPeriod"/>
            </a:pPr>
            <a:r>
              <a:rPr lang="en-US" b="0" i="0" dirty="0">
                <a:solidFill>
                  <a:srgbClr val="000000"/>
                </a:solidFill>
                <a:effectLst/>
                <a:latin typeface="Open Sans" panose="020B0606030504020204" pitchFamily="34" charset="0"/>
              </a:rPr>
              <a:t>FEATS: List of morphological features from the </a:t>
            </a:r>
            <a:r>
              <a:rPr lang="en-US" b="0" i="0" dirty="0">
                <a:solidFill>
                  <a:srgbClr val="000000"/>
                </a:solidFill>
                <a:effectLst/>
                <a:latin typeface="Open Sans" panose="020B0606030504020204" pitchFamily="34" charset="0"/>
                <a:hlinkClick r:id="rId4"/>
              </a:rPr>
              <a:t>universal feature inventory</a:t>
            </a:r>
            <a:r>
              <a:rPr lang="en-US" b="0" i="0" dirty="0">
                <a:solidFill>
                  <a:srgbClr val="000000"/>
                </a:solidFill>
                <a:effectLst/>
                <a:latin typeface="Open Sans" panose="020B0606030504020204" pitchFamily="34" charset="0"/>
              </a:rPr>
              <a:t> or from a defined </a:t>
            </a:r>
            <a:r>
              <a:rPr lang="en-US" b="0" i="0" dirty="0">
                <a:solidFill>
                  <a:srgbClr val="000000"/>
                </a:solidFill>
                <a:effectLst/>
                <a:latin typeface="Open Sans" panose="020B0606030504020204" pitchFamily="34" charset="0"/>
                <a:hlinkClick r:id="rId5"/>
              </a:rPr>
              <a:t>language-specific extension</a:t>
            </a:r>
            <a:r>
              <a:rPr lang="en-US" b="0" i="0" dirty="0">
                <a:solidFill>
                  <a:srgbClr val="000000"/>
                </a:solidFill>
                <a:effectLst/>
                <a:latin typeface="Open Sans" panose="020B0606030504020204" pitchFamily="34" charset="0"/>
              </a:rPr>
              <a:t>; underscore if not available.</a:t>
            </a:r>
          </a:p>
          <a:p>
            <a:pPr algn="l">
              <a:buFont typeface="+mj-lt"/>
              <a:buAutoNum type="arabicPeriod"/>
            </a:pPr>
            <a:r>
              <a:rPr lang="en-US" b="0" i="0" dirty="0">
                <a:solidFill>
                  <a:srgbClr val="000000"/>
                </a:solidFill>
                <a:effectLst/>
                <a:latin typeface="Open Sans" panose="020B0606030504020204" pitchFamily="34" charset="0"/>
              </a:rPr>
              <a:t>HEAD: Head of the current word, which is either a value of ID or zero (0).</a:t>
            </a:r>
          </a:p>
          <a:p>
            <a:pPr algn="l">
              <a:buFont typeface="+mj-lt"/>
              <a:buAutoNum type="arabicPeriod"/>
            </a:pPr>
            <a:r>
              <a:rPr lang="en-US" b="0" i="0" dirty="0">
                <a:solidFill>
                  <a:srgbClr val="000000"/>
                </a:solidFill>
                <a:effectLst/>
                <a:latin typeface="Open Sans" panose="020B0606030504020204" pitchFamily="34" charset="0"/>
              </a:rPr>
              <a:t>DEPREL: </a:t>
            </a:r>
            <a:r>
              <a:rPr lang="en-US" b="0" i="0" dirty="0">
                <a:solidFill>
                  <a:srgbClr val="000000"/>
                </a:solidFill>
                <a:effectLst/>
                <a:latin typeface="Open Sans" panose="020B0606030504020204" pitchFamily="34" charset="0"/>
                <a:hlinkClick r:id="rId6"/>
              </a:rPr>
              <a:t>Universal dependency relation</a:t>
            </a:r>
            <a:r>
              <a:rPr lang="en-US" b="0" i="0" dirty="0">
                <a:solidFill>
                  <a:srgbClr val="000000"/>
                </a:solidFill>
                <a:effectLst/>
                <a:latin typeface="Open Sans" panose="020B0606030504020204" pitchFamily="34" charset="0"/>
              </a:rPr>
              <a:t> to the HEAD (</a:t>
            </a:r>
            <a:r>
              <a:rPr lang="en-US" b="0" i="0" dirty="0">
                <a:solidFill>
                  <a:srgbClr val="000000"/>
                </a:solidFill>
                <a:effectLst/>
                <a:latin typeface="Open Sans" panose="020B0606030504020204" pitchFamily="34" charset="0"/>
                <a:hlinkClick r:id="rId7" tooltip="u-dep root"/>
              </a:rPr>
              <a:t>root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iff</a:t>
            </a:r>
            <a:r>
              <a:rPr lang="en-US" b="0" i="0" dirty="0">
                <a:solidFill>
                  <a:srgbClr val="000000"/>
                </a:solidFill>
                <a:effectLst/>
                <a:latin typeface="Open Sans" panose="020B0606030504020204" pitchFamily="34" charset="0"/>
              </a:rPr>
              <a:t> HEAD = 0) or a defined language-specific subtype of one.</a:t>
            </a:r>
          </a:p>
          <a:p>
            <a:pPr algn="l">
              <a:buFont typeface="+mj-lt"/>
              <a:buAutoNum type="arabicPeriod"/>
            </a:pPr>
            <a:r>
              <a:rPr lang="en-US" b="0" i="0" dirty="0">
                <a:solidFill>
                  <a:srgbClr val="000000"/>
                </a:solidFill>
                <a:effectLst/>
                <a:latin typeface="Open Sans" panose="020B0606030504020204" pitchFamily="34" charset="0"/>
              </a:rPr>
              <a:t>DEPS: Enhanced dependency graph in the form of a list of head-</a:t>
            </a:r>
            <a:r>
              <a:rPr lang="en-US" b="0" i="0" dirty="0" err="1">
                <a:solidFill>
                  <a:srgbClr val="000000"/>
                </a:solidFill>
                <a:effectLst/>
                <a:latin typeface="Open Sans" panose="020B0606030504020204" pitchFamily="34" charset="0"/>
              </a:rPr>
              <a:t>deprel</a:t>
            </a:r>
            <a:r>
              <a:rPr lang="en-US" b="0" i="0" dirty="0">
                <a:solidFill>
                  <a:srgbClr val="000000"/>
                </a:solidFill>
                <a:effectLst/>
                <a:latin typeface="Open Sans" panose="020B0606030504020204" pitchFamily="34" charset="0"/>
              </a:rPr>
              <a:t> pairs.</a:t>
            </a:r>
          </a:p>
          <a:p>
            <a:pPr algn="l">
              <a:buFont typeface="+mj-lt"/>
              <a:buAutoNum type="arabicPeriod"/>
            </a:pPr>
            <a:r>
              <a:rPr lang="en-US" b="0" i="0" dirty="0">
                <a:solidFill>
                  <a:srgbClr val="000000"/>
                </a:solidFill>
                <a:effectLst/>
                <a:latin typeface="Open Sans" panose="020B0606030504020204" pitchFamily="34" charset="0"/>
              </a:rPr>
              <a:t>MISC: Any other annotation.</a:t>
            </a:r>
          </a:p>
          <a:p>
            <a:endParaRPr lang="fr-FR" dirty="0"/>
          </a:p>
        </p:txBody>
      </p:sp>
    </p:spTree>
    <p:extLst>
      <p:ext uri="{BB962C8B-B14F-4D97-AF65-F5344CB8AC3E}">
        <p14:creationId xmlns:p14="http://schemas.microsoft.com/office/powerpoint/2010/main" val="58289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Il faut aussi évaluer la qualité des annotations, comment faire cela ?</a:t>
            </a:r>
          </a:p>
          <a:p>
            <a:r>
              <a:rPr lang="fr-FR" dirty="0"/>
              <a:t>L’annotation de corpus a évolué elle aussi avec le temps, en termes de diversité des données annotés, de complexité des </a:t>
            </a:r>
            <a:r>
              <a:rPr lang="fr-FR" dirty="0" err="1"/>
              <a:t>annoations</a:t>
            </a:r>
            <a:r>
              <a:rPr lang="fr-FR" dirty="0"/>
              <a:t> et de taille des corpus (plus de données dispo, pus faciles à annoter semi-automatiquement…)</a:t>
            </a:r>
          </a:p>
          <a:p>
            <a:r>
              <a:rPr lang="fr-FR" dirty="0"/>
              <a:t>Données importants pour entrainer les modèles</a:t>
            </a:r>
          </a:p>
        </p:txBody>
      </p:sp>
    </p:spTree>
    <p:extLst>
      <p:ext uri="{BB962C8B-B14F-4D97-AF65-F5344CB8AC3E}">
        <p14:creationId xmlns:p14="http://schemas.microsoft.com/office/powerpoint/2010/main" val="231116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0814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Apprentissage Neuronale Profond (Deep Learning)</a:t>
            </a:r>
          </a:p>
          <a:p>
            <a:pPr marL="342900" indent="-342900" algn="just">
              <a:buClr>
                <a:schemeClr val="tx1">
                  <a:lumMod val="75000"/>
                </a:schemeClr>
              </a:buClr>
              <a:buFont typeface="Arial" panose="020B0604020202020204" pitchFamily="34" charset="0"/>
              <a:buChar char="•"/>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Grande puissance de calcul disponible et très grandes quantités de données à disposition</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Différents approches (CNN, LSTM, Transformer…)</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Naissance des LLM (Large </a:t>
            </a:r>
            <a:r>
              <a:rPr kumimoji="0" lang="fr-FR" sz="11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Language</a:t>
            </a: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11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Models</a:t>
            </a: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t>
            </a:r>
            <a:endParaRPr kumimoji="0" lang="en-US" sz="11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Puissance</a:t>
            </a:r>
            <a:r>
              <a:rPr lang="it-IT" dirty="0"/>
              <a:t> de </a:t>
            </a:r>
            <a:r>
              <a:rPr lang="it-IT" dirty="0" err="1"/>
              <a:t>calcul</a:t>
            </a:r>
            <a:r>
              <a:rPr lang="it-IT" dirty="0"/>
              <a:t> </a:t>
            </a:r>
            <a:r>
              <a:rPr lang="it-IT" dirty="0" err="1"/>
              <a:t>accrue</a:t>
            </a:r>
            <a:r>
              <a:rPr lang="it-IT" dirty="0"/>
              <a:t>, plus de </a:t>
            </a:r>
            <a:r>
              <a:rPr lang="it-IT" dirty="0" err="1"/>
              <a:t>données</a:t>
            </a:r>
            <a:r>
              <a:rPr lang="it-IT" dirty="0"/>
              <a:t> </a:t>
            </a:r>
            <a:r>
              <a:rPr lang="it-IT" dirty="0" err="1"/>
              <a:t>bruts</a:t>
            </a:r>
            <a:r>
              <a:rPr lang="it-IT" dirty="0"/>
              <a:t> et </a:t>
            </a:r>
            <a:r>
              <a:rPr lang="it-IT" dirty="0" err="1"/>
              <a:t>annotés</a:t>
            </a:r>
            <a:r>
              <a:rPr lang="it-IT" dirty="0"/>
              <a:t> </a:t>
            </a:r>
            <a:r>
              <a:rPr lang="it-IT" dirty="0" err="1"/>
              <a:t>dispo</a:t>
            </a:r>
            <a:r>
              <a:rPr lang="it-IT" dirty="0"/>
              <a:t> </a:t>
            </a:r>
            <a:r>
              <a:rPr lang="it-IT" dirty="0">
                <a:sym typeface="Wingdings" panose="05000000000000000000" pitchFamily="2" charset="2"/>
              </a:rPr>
              <a:t> DNN</a:t>
            </a:r>
          </a:p>
          <a:p>
            <a:pPr marL="0" lvl="0" indent="0" algn="l" rtl="0">
              <a:spcBef>
                <a:spcPts val="0"/>
              </a:spcBef>
              <a:spcAft>
                <a:spcPts val="0"/>
              </a:spcAft>
              <a:buNone/>
            </a:pPr>
            <a:r>
              <a:rPr lang="it-IT" dirty="0" err="1">
                <a:sym typeface="Wingdings" panose="05000000000000000000" pitchFamily="2" charset="2"/>
              </a:rPr>
              <a:t>Dans</a:t>
            </a:r>
            <a:r>
              <a:rPr lang="it-IT" dirty="0">
                <a:sym typeface="Wingdings" panose="05000000000000000000" pitchFamily="2" charset="2"/>
              </a:rPr>
              <a:t> le Deep Learning, </a:t>
            </a:r>
            <a:r>
              <a:rPr lang="it-IT" dirty="0" err="1">
                <a:sym typeface="Wingdings" panose="05000000000000000000" pitchFamily="2" charset="2"/>
              </a:rPr>
              <a:t>c</a:t>
            </a:r>
            <a:r>
              <a:rPr lang="it-IT" dirty="0" err="1"/>
              <a:t>haque</a:t>
            </a:r>
            <a:r>
              <a:rPr lang="it-IT" dirty="0"/>
              <a:t> token est </a:t>
            </a:r>
            <a:r>
              <a:rPr lang="it-IT" dirty="0" err="1"/>
              <a:t>répresenté</a:t>
            </a:r>
            <a:r>
              <a:rPr lang="it-IT" dirty="0"/>
              <a:t> par le </a:t>
            </a:r>
            <a:r>
              <a:rPr lang="it-IT" dirty="0" err="1"/>
              <a:t>biais</a:t>
            </a:r>
            <a:r>
              <a:rPr lang="it-IT" dirty="0"/>
              <a:t> d’une position </a:t>
            </a:r>
            <a:r>
              <a:rPr lang="it-IT" dirty="0" err="1"/>
              <a:t>dans</a:t>
            </a:r>
            <a:r>
              <a:rPr lang="it-IT" dirty="0"/>
              <a:t> un </a:t>
            </a:r>
            <a:r>
              <a:rPr lang="it-IT" dirty="0" err="1"/>
              <a:t>espace</a:t>
            </a:r>
            <a:r>
              <a:rPr lang="it-IT" dirty="0"/>
              <a:t> </a:t>
            </a:r>
            <a:r>
              <a:rPr lang="it-IT" dirty="0" err="1"/>
              <a:t>vectoriel</a:t>
            </a:r>
            <a:r>
              <a:rPr lang="it-IT" dirty="0"/>
              <a:t> – </a:t>
            </a:r>
            <a:r>
              <a:rPr lang="it-IT" dirty="0" err="1"/>
              <a:t>similarités</a:t>
            </a:r>
            <a:r>
              <a:rPr lang="it-IT" dirty="0"/>
              <a:t> de </a:t>
            </a:r>
            <a:r>
              <a:rPr lang="it-IT" dirty="0" err="1"/>
              <a:t>significat</a:t>
            </a:r>
            <a:r>
              <a:rPr lang="it-IT" dirty="0"/>
              <a:t> </a:t>
            </a:r>
            <a:r>
              <a:rPr lang="it-IT" dirty="0" err="1"/>
              <a:t>ou</a:t>
            </a:r>
            <a:r>
              <a:rPr lang="it-IT" dirty="0"/>
              <a:t> </a:t>
            </a:r>
            <a:r>
              <a:rPr lang="it-IT" dirty="0" err="1"/>
              <a:t>syntaxe</a:t>
            </a:r>
            <a:r>
              <a:rPr lang="it-IT" dirty="0"/>
              <a:t> </a:t>
            </a:r>
            <a:r>
              <a:rPr lang="it-IT" dirty="0" err="1"/>
              <a:t>sont</a:t>
            </a:r>
            <a:r>
              <a:rPr lang="it-IT" dirty="0"/>
              <a:t> </a:t>
            </a:r>
            <a:r>
              <a:rPr lang="it-IT" dirty="0" err="1"/>
              <a:t>répresenté</a:t>
            </a:r>
            <a:r>
              <a:rPr lang="it-IT" dirty="0"/>
              <a:t> à </a:t>
            </a:r>
            <a:r>
              <a:rPr lang="it-IT" dirty="0" err="1"/>
              <a:t>travers</a:t>
            </a:r>
            <a:r>
              <a:rPr lang="it-IT" dirty="0"/>
              <a:t> la </a:t>
            </a:r>
            <a:r>
              <a:rPr lang="it-IT" dirty="0" err="1"/>
              <a:t>proximité</a:t>
            </a:r>
            <a:r>
              <a:rPr lang="it-IT" dirty="0"/>
              <a:t> </a:t>
            </a:r>
            <a:r>
              <a:rPr lang="it-IT" dirty="0" err="1"/>
              <a:t>des</a:t>
            </a:r>
            <a:r>
              <a:rPr lang="it-IT" dirty="0"/>
              <a:t> </a:t>
            </a:r>
            <a:r>
              <a:rPr lang="it-IT" dirty="0" err="1"/>
              <a:t>vecteurs</a:t>
            </a:r>
            <a:r>
              <a:rPr lang="it-IT" dirty="0"/>
              <a:t> </a:t>
            </a:r>
            <a:r>
              <a:rPr lang="it-IT" dirty="0" err="1"/>
              <a:t>dans</a:t>
            </a:r>
            <a:r>
              <a:rPr lang="it-IT" dirty="0"/>
              <a:t> </a:t>
            </a:r>
            <a:r>
              <a:rPr lang="it-IT" dirty="0" err="1"/>
              <a:t>cet</a:t>
            </a:r>
            <a:r>
              <a:rPr lang="it-IT" dirty="0"/>
              <a:t> </a:t>
            </a:r>
            <a:r>
              <a:rPr lang="it-IT" dirty="0" err="1"/>
              <a:t>espace</a:t>
            </a:r>
            <a:endParaRPr lang="fr-FR" dirty="0"/>
          </a:p>
          <a:p>
            <a:pPr marL="0" lvl="0" indent="0" algn="l" rtl="0">
              <a:spcBef>
                <a:spcPts val="0"/>
              </a:spcBef>
              <a:spcAft>
                <a:spcPts val="0"/>
              </a:spcAft>
              <a:buNone/>
            </a:pPr>
            <a:r>
              <a:rPr lang="fr-FR" dirty="0"/>
              <a:t>CNN </a:t>
            </a:r>
            <a:r>
              <a:rPr lang="fr-FR" dirty="0" err="1"/>
              <a:t>convolutional</a:t>
            </a:r>
            <a:r>
              <a:rPr lang="fr-FR" dirty="0"/>
              <a:t> neural networks, LSTM Long Short </a:t>
            </a:r>
            <a:r>
              <a:rPr lang="fr-FR" dirty="0" err="1"/>
              <a:t>Term</a:t>
            </a:r>
            <a:r>
              <a:rPr lang="fr-FR" dirty="0"/>
              <a:t> memory, transformer le modèle actuellement plus utilisé</a:t>
            </a:r>
          </a:p>
          <a:p>
            <a:endParaRPr lang="fr-FR" dirty="0"/>
          </a:p>
        </p:txBody>
      </p:sp>
    </p:spTree>
    <p:extLst>
      <p:ext uri="{BB962C8B-B14F-4D97-AF65-F5344CB8AC3E}">
        <p14:creationId xmlns:p14="http://schemas.microsoft.com/office/powerpoint/2010/main" val="378292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utilisées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256722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635183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https://www.mentimeter.com/app/presentation/n/al3ctnryxa2xsn6qgk2mned5zrk2x3k4/edit?question=d6ker9v2u9jj </a:t>
            </a:r>
          </a:p>
        </p:txBody>
      </p:sp>
    </p:spTree>
    <p:extLst>
      <p:ext uri="{BB962C8B-B14F-4D97-AF65-F5344CB8AC3E}">
        <p14:creationId xmlns:p14="http://schemas.microsoft.com/office/powerpoint/2010/main" val="143537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Pourquoi à travers la forme ? L’ordinateur n’est pas capable de s’approprier du langage humain de la même manière que les humains.</a:t>
            </a:r>
          </a:p>
          <a:p>
            <a:pPr marL="158750" indent="0">
              <a:buNone/>
            </a:pPr>
            <a:r>
              <a:rPr lang="fr-FR" dirty="0"/>
              <a:t>Apprentissage humain – par imitation des sons de la langue au tout début, puis association de ces sons à des sens différents plus ou moins similaires à des mots du langage appris, puis assimilation des mots dont du lexique et enfin de grammaire et syntaxe. </a:t>
            </a:r>
          </a:p>
          <a:p>
            <a:pPr marL="158750" indent="0">
              <a:buNone/>
            </a:pPr>
            <a:r>
              <a:rPr lang="fr-FR" dirty="0"/>
              <a:t>L’ordinateur apprends de manière différente.</a:t>
            </a:r>
          </a:p>
          <a:p>
            <a:endParaRPr lang="fr-FR" dirty="0"/>
          </a:p>
          <a:p>
            <a:r>
              <a:rPr lang="fr-FR" dirty="0"/>
              <a:t> L’ordinateur peut traiter la FORME du langage, forme traduite sous forme numérique selon des techniques différentes, et utiliser ces formes ou symboles pour résoudre des tâches spécifiques.</a:t>
            </a:r>
          </a:p>
          <a:p>
            <a:r>
              <a:rPr lang="fr-FR" dirty="0"/>
              <a:t>L’objectif est faire en sorte que les problèmes relatifs au langage soient </a:t>
            </a:r>
            <a:r>
              <a:rPr lang="fr-FR" b="1" dirty="0"/>
              <a:t>calculables</a:t>
            </a:r>
            <a:r>
              <a:rPr lang="fr-FR" dirty="0"/>
              <a:t> par la machine, à travers techniques et approches différents </a:t>
            </a:r>
            <a:r>
              <a:rPr lang="fr-FR" dirty="0">
                <a:sym typeface="Wingdings" panose="05000000000000000000" pitchFamily="2" charset="2"/>
              </a:rPr>
              <a:t> théorie des langages </a:t>
            </a:r>
            <a:endParaRPr lang="fr-FR" dirty="0"/>
          </a:p>
          <a:p>
            <a:r>
              <a:rPr lang="fr-FR" dirty="0"/>
              <a:t>Une des problématiques principales a toujours été le traitement de </a:t>
            </a:r>
            <a:r>
              <a:rPr lang="fr-FR" b="1" dirty="0"/>
              <a:t>l’ambiguïté</a:t>
            </a:r>
            <a:r>
              <a:rPr lang="fr-FR" dirty="0"/>
              <a:t> du langage, comme on verra par la suite (linguistique)</a:t>
            </a:r>
          </a:p>
        </p:txBody>
      </p:sp>
    </p:spTree>
    <p:extLst>
      <p:ext uri="{BB962C8B-B14F-4D97-AF65-F5344CB8AC3E}">
        <p14:creationId xmlns:p14="http://schemas.microsoft.com/office/powerpoint/2010/main" val="229129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Puisque le langage naturel est effectivement redondant et ambigu</a:t>
            </a:r>
          </a:p>
        </p:txBody>
      </p:sp>
    </p:spTree>
    <p:extLst>
      <p:ext uri="{BB962C8B-B14F-4D97-AF65-F5344CB8AC3E}">
        <p14:creationId xmlns:p14="http://schemas.microsoft.com/office/powerpoint/2010/main" val="361916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noProof="0" dirty="0">
                <a:solidFill>
                  <a:srgbClr val="000000"/>
                </a:solidFill>
                <a:effectLst/>
                <a:highlight>
                  <a:srgbClr val="FFFFFF"/>
                </a:highlight>
                <a:latin typeface="Open Sans" panose="020B0606030504020204" pitchFamily="34" charset="0"/>
              </a:rPr>
              <a:t>Ambiguïté définie comme la </a:t>
            </a:r>
            <a:r>
              <a:rPr lang="fr-FR" b="0" i="0" noProof="0" dirty="0" err="1">
                <a:solidFill>
                  <a:srgbClr val="000000"/>
                </a:solidFill>
                <a:effectLst/>
                <a:highlight>
                  <a:srgbClr val="FFFFFF"/>
                </a:highlight>
                <a:latin typeface="Open Sans" panose="020B0606030504020204" pitchFamily="34" charset="0"/>
              </a:rPr>
              <a:t>proprieté</a:t>
            </a:r>
            <a:r>
              <a:rPr lang="fr-FR" b="0" i="0" noProof="0" dirty="0">
                <a:solidFill>
                  <a:srgbClr val="000000"/>
                </a:solidFill>
                <a:effectLst/>
                <a:highlight>
                  <a:srgbClr val="FFFFFF"/>
                </a:highlight>
                <a:latin typeface="Open Sans" panose="020B0606030504020204" pitchFamily="34" charset="0"/>
              </a:rPr>
              <a:t> d’un mot ou d’une phrase d’avoir deux significats ou </a:t>
            </a:r>
            <a:r>
              <a:rPr lang="fr-FR" b="0" i="0" noProof="0" dirty="0" err="1">
                <a:solidFill>
                  <a:srgbClr val="000000"/>
                </a:solidFill>
                <a:effectLst/>
                <a:highlight>
                  <a:srgbClr val="FFFFFF"/>
                </a:highlight>
                <a:latin typeface="Open Sans" panose="020B0606030504020204" pitchFamily="34" charset="0"/>
              </a:rPr>
              <a:t>intérpretations</a:t>
            </a:r>
            <a:r>
              <a:rPr lang="fr-FR" b="0" i="0" noProof="0" dirty="0">
                <a:solidFill>
                  <a:srgbClr val="000000"/>
                </a:solidFill>
                <a:effectLst/>
                <a:highlight>
                  <a:srgbClr val="FFFFFF"/>
                </a:highlight>
                <a:latin typeface="Open Sans" panose="020B0606030504020204" pitchFamily="34" charset="0"/>
              </a:rPr>
              <a:t> possibles. </a:t>
            </a: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peut porter sur un empan plus ou moins large, à partir d’un mot jusqu’à la phrase entière, et peut porter sur des niveaux de langage différents – elle peut être sémantique donc significat du mot, catégorielle (catégorie syntaxique du mot) etc. </a:t>
            </a: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Ex couvent </a:t>
            </a:r>
            <a:r>
              <a:rPr lang="fr-FR" b="0" i="0" noProof="0" dirty="0">
                <a:solidFill>
                  <a:srgbClr val="000000"/>
                </a:solidFill>
                <a:effectLst/>
                <a:highlight>
                  <a:srgbClr val="FFFFFF"/>
                </a:highlight>
                <a:latin typeface="Open Sans" panose="020B0606030504020204" pitchFamily="34" charset="0"/>
                <a:sym typeface="Wingdings" panose="05000000000000000000" pitchFamily="2" charset="2"/>
              </a:rPr>
              <a:t> couver</a:t>
            </a:r>
            <a:endParaRPr lang="fr-FR" b="0" i="0" noProof="0" dirty="0">
              <a:solidFill>
                <a:srgbClr val="000000"/>
              </a:solidFill>
              <a:effectLst/>
              <a:highlight>
                <a:srgbClr val="FFFFFF"/>
              </a:highlight>
              <a:latin typeface="Open Sans" panose="020B0606030504020204" pitchFamily="34" charset="0"/>
            </a:endParaRP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Traiter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du langage pour la machine est très compliqué, vu que c’est compliqué pour nous aussi (capables de résoudre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de manière différente en nous appuyant sur le </a:t>
            </a:r>
            <a:r>
              <a:rPr lang="fr-FR" b="0" i="0" noProof="0" dirty="0" err="1">
                <a:solidFill>
                  <a:srgbClr val="000000"/>
                </a:solidFill>
                <a:effectLst/>
                <a:highlight>
                  <a:srgbClr val="FFFFFF"/>
                </a:highlight>
                <a:latin typeface="Open Sans" panose="020B0606030504020204" pitchFamily="34" charset="0"/>
              </a:rPr>
              <a:t>context</a:t>
            </a:r>
            <a:r>
              <a:rPr lang="fr-FR" b="0" i="0" noProof="0" dirty="0">
                <a:solidFill>
                  <a:srgbClr val="000000"/>
                </a:solidFill>
                <a:effectLst/>
                <a:highlight>
                  <a:srgbClr val="FFFFFF"/>
                </a:highlight>
                <a:latin typeface="Open Sans" panose="020B0606030504020204" pitchFamily="34" charset="0"/>
              </a:rPr>
              <a:t> par ex.)</a:t>
            </a:r>
          </a:p>
          <a:p>
            <a:r>
              <a:rPr lang="fr-FR" dirty="0"/>
              <a:t>Traiter l’ambiguïté pour représenter le sens de la phrase (langage est fait de sens ensemble avec sa forme)</a:t>
            </a:r>
          </a:p>
          <a:p>
            <a:endParaRPr lang="fr-FR" dirty="0"/>
          </a:p>
        </p:txBody>
      </p:sp>
    </p:spTree>
    <p:extLst>
      <p:ext uri="{BB962C8B-B14F-4D97-AF65-F5344CB8AC3E}">
        <p14:creationId xmlns:p14="http://schemas.microsoft.com/office/powerpoint/2010/main" val="318338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On a besoin de connaissance du monde, du contexte, d’utiliser la déduction, de notion de métonymie (une part pour le tout) pour comprendre le langage</a:t>
            </a:r>
          </a:p>
        </p:txBody>
      </p:sp>
    </p:spTree>
    <p:extLst>
      <p:ext uri="{BB962C8B-B14F-4D97-AF65-F5344CB8AC3E}">
        <p14:creationId xmlns:p14="http://schemas.microsoft.com/office/powerpoint/2010/main" val="24806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10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5650" y="926725"/>
            <a:ext cx="5672700" cy="277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37864" y="3740975"/>
            <a:ext cx="5667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151437" y="3838278"/>
            <a:ext cx="8638259" cy="1305225"/>
            <a:chOff x="151437" y="3838278"/>
            <a:chExt cx="8638259" cy="1305225"/>
          </a:xfrm>
        </p:grpSpPr>
        <p:grpSp>
          <p:nvGrpSpPr>
            <p:cNvPr id="12" name="Google Shape;12;p2"/>
            <p:cNvGrpSpPr/>
            <p:nvPr/>
          </p:nvGrpSpPr>
          <p:grpSpPr>
            <a:xfrm>
              <a:off x="8071857" y="4249434"/>
              <a:ext cx="717838" cy="718300"/>
              <a:chOff x="4264775" y="-2589546"/>
              <a:chExt cx="1782563" cy="1783709"/>
            </a:xfrm>
          </p:grpSpPr>
          <p:sp>
            <p:nvSpPr>
              <p:cNvPr id="13" name="Google Shape;13;p2"/>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51437" y="3838278"/>
              <a:ext cx="683102" cy="1305225"/>
              <a:chOff x="6260125" y="-2813950"/>
              <a:chExt cx="832950" cy="1591350"/>
            </a:xfrm>
          </p:grpSpPr>
          <p:sp>
            <p:nvSpPr>
              <p:cNvPr id="25" name="Google Shape;25;p2"/>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832"/>
        <p:cNvGrpSpPr/>
        <p:nvPr/>
      </p:nvGrpSpPr>
      <p:grpSpPr>
        <a:xfrm>
          <a:off x="0" y="0"/>
          <a:ext cx="0" cy="0"/>
          <a:chOff x="0" y="0"/>
          <a:chExt cx="0" cy="0"/>
        </a:xfrm>
      </p:grpSpPr>
      <p:sp>
        <p:nvSpPr>
          <p:cNvPr id="833" name="Google Shape;833;p18"/>
          <p:cNvSpPr txBox="1">
            <a:spLocks noGrp="1"/>
          </p:cNvSpPr>
          <p:nvPr>
            <p:ph type="title"/>
          </p:nvPr>
        </p:nvSpPr>
        <p:spPr>
          <a:xfrm>
            <a:off x="1183350" y="1452075"/>
            <a:ext cx="3519600" cy="15339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4" name="Google Shape;834;p18"/>
          <p:cNvSpPr txBox="1">
            <a:spLocks noGrp="1"/>
          </p:cNvSpPr>
          <p:nvPr>
            <p:ph type="subTitle" idx="1"/>
          </p:nvPr>
        </p:nvSpPr>
        <p:spPr>
          <a:xfrm>
            <a:off x="1183350" y="2833725"/>
            <a:ext cx="3519600" cy="85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18"/>
          <p:cNvSpPr>
            <a:spLocks noGrp="1"/>
          </p:cNvSpPr>
          <p:nvPr>
            <p:ph type="pic" idx="2"/>
          </p:nvPr>
        </p:nvSpPr>
        <p:spPr>
          <a:xfrm>
            <a:off x="5050650" y="1117800"/>
            <a:ext cx="2910000" cy="2907900"/>
          </a:xfrm>
          <a:prstGeom prst="ellipse">
            <a:avLst/>
          </a:prstGeom>
          <a:noFill/>
          <a:ln w="38100" cap="flat" cmpd="sng">
            <a:solidFill>
              <a:schemeClr val="accent2"/>
            </a:solidFill>
            <a:prstDash val="solid"/>
            <a:round/>
            <a:headEnd type="none" w="sm" len="sm"/>
            <a:tailEnd type="none" w="sm" len="sm"/>
          </a:ln>
        </p:spPr>
      </p:sp>
      <p:grpSp>
        <p:nvGrpSpPr>
          <p:cNvPr id="836" name="Google Shape;836;p18"/>
          <p:cNvGrpSpPr/>
          <p:nvPr/>
        </p:nvGrpSpPr>
        <p:grpSpPr>
          <a:xfrm>
            <a:off x="-760934" y="-760648"/>
            <a:ext cx="10706274" cy="6662045"/>
            <a:chOff x="-760934" y="-760648"/>
            <a:chExt cx="10706274" cy="6662045"/>
          </a:xfrm>
        </p:grpSpPr>
        <p:sp>
          <p:nvSpPr>
            <p:cNvPr id="837" name="Google Shape;837;p18"/>
            <p:cNvSpPr/>
            <p:nvPr/>
          </p:nvSpPr>
          <p:spPr>
            <a:xfrm>
              <a:off x="-760934" y="439120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18"/>
          <p:cNvGrpSpPr/>
          <p:nvPr/>
        </p:nvGrpSpPr>
        <p:grpSpPr>
          <a:xfrm>
            <a:off x="329600" y="180375"/>
            <a:ext cx="8484800" cy="4787313"/>
            <a:chOff x="329600" y="180375"/>
            <a:chExt cx="8484800" cy="4787313"/>
          </a:xfrm>
        </p:grpSpPr>
        <p:grpSp>
          <p:nvGrpSpPr>
            <p:cNvPr id="840" name="Google Shape;840;p18"/>
            <p:cNvGrpSpPr/>
            <p:nvPr/>
          </p:nvGrpSpPr>
          <p:grpSpPr>
            <a:xfrm>
              <a:off x="8047150" y="4249463"/>
              <a:ext cx="767250" cy="718225"/>
              <a:chOff x="5215250" y="4706200"/>
              <a:chExt cx="767250" cy="718225"/>
            </a:xfrm>
          </p:grpSpPr>
          <p:sp>
            <p:nvSpPr>
              <p:cNvPr id="841" name="Google Shape;841;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8"/>
            <p:cNvGrpSpPr/>
            <p:nvPr/>
          </p:nvGrpSpPr>
          <p:grpSpPr>
            <a:xfrm>
              <a:off x="329600" y="180375"/>
              <a:ext cx="767250" cy="718225"/>
              <a:chOff x="5215250" y="4706200"/>
              <a:chExt cx="767250" cy="718225"/>
            </a:xfrm>
          </p:grpSpPr>
          <p:sp>
            <p:nvSpPr>
              <p:cNvPr id="862" name="Google Shape;862;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83"/>
        <p:cNvGrpSpPr/>
        <p:nvPr/>
      </p:nvGrpSpPr>
      <p:grpSpPr>
        <a:xfrm>
          <a:off x="0" y="0"/>
          <a:ext cx="0" cy="0"/>
          <a:chOff x="0" y="0"/>
          <a:chExt cx="0" cy="0"/>
        </a:xfrm>
      </p:grpSpPr>
      <p:sp>
        <p:nvSpPr>
          <p:cNvPr id="984" name="Google Shape;98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5" name="Google Shape;985;p21"/>
          <p:cNvSpPr txBox="1">
            <a:spLocks noGrp="1"/>
          </p:cNvSpPr>
          <p:nvPr>
            <p:ph type="subTitle" idx="1"/>
          </p:nvPr>
        </p:nvSpPr>
        <p:spPr>
          <a:xfrm>
            <a:off x="720000" y="1575664"/>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6" name="Google Shape;986;p21"/>
          <p:cNvSpPr txBox="1">
            <a:spLocks noGrp="1"/>
          </p:cNvSpPr>
          <p:nvPr>
            <p:ph type="subTitle" idx="2"/>
          </p:nvPr>
        </p:nvSpPr>
        <p:spPr>
          <a:xfrm>
            <a:off x="720000" y="26958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7" name="Google Shape;987;p21"/>
          <p:cNvSpPr txBox="1">
            <a:spLocks noGrp="1"/>
          </p:cNvSpPr>
          <p:nvPr>
            <p:ph type="subTitle" idx="3"/>
          </p:nvPr>
        </p:nvSpPr>
        <p:spPr>
          <a:xfrm>
            <a:off x="720000" y="38163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8" name="Google Shape;988;p21"/>
          <p:cNvSpPr txBox="1">
            <a:spLocks noGrp="1"/>
          </p:cNvSpPr>
          <p:nvPr>
            <p:ph type="subTitle" idx="4"/>
          </p:nvPr>
        </p:nvSpPr>
        <p:spPr>
          <a:xfrm>
            <a:off x="720000" y="1241271"/>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89" name="Google Shape;989;p21"/>
          <p:cNvSpPr txBox="1">
            <a:spLocks noGrp="1"/>
          </p:cNvSpPr>
          <p:nvPr>
            <p:ph type="subTitle" idx="5"/>
          </p:nvPr>
        </p:nvSpPr>
        <p:spPr>
          <a:xfrm>
            <a:off x="720000"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90" name="Google Shape;990;p21"/>
          <p:cNvSpPr txBox="1">
            <a:spLocks noGrp="1"/>
          </p:cNvSpPr>
          <p:nvPr>
            <p:ph type="subTitle" idx="6"/>
          </p:nvPr>
        </p:nvSpPr>
        <p:spPr>
          <a:xfrm>
            <a:off x="720000"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991" name="Google Shape;991;p21"/>
          <p:cNvGrpSpPr/>
          <p:nvPr/>
        </p:nvGrpSpPr>
        <p:grpSpPr>
          <a:xfrm>
            <a:off x="-796360" y="-760648"/>
            <a:ext cx="10741701" cy="1510188"/>
            <a:chOff x="-796360" y="-760648"/>
            <a:chExt cx="10741701" cy="1510188"/>
          </a:xfrm>
        </p:grpSpPr>
        <p:sp>
          <p:nvSpPr>
            <p:cNvPr id="992" name="Google Shape;992;p21"/>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21"/>
          <p:cNvGrpSpPr/>
          <p:nvPr/>
        </p:nvGrpSpPr>
        <p:grpSpPr>
          <a:xfrm>
            <a:off x="-123450" y="4272863"/>
            <a:ext cx="9390900" cy="718238"/>
            <a:chOff x="-123450" y="4272863"/>
            <a:chExt cx="9390900" cy="718238"/>
          </a:xfrm>
        </p:grpSpPr>
        <p:grpSp>
          <p:nvGrpSpPr>
            <p:cNvPr id="995" name="Google Shape;995;p21"/>
            <p:cNvGrpSpPr/>
            <p:nvPr/>
          </p:nvGrpSpPr>
          <p:grpSpPr>
            <a:xfrm>
              <a:off x="-123450" y="4272863"/>
              <a:ext cx="767250" cy="718225"/>
              <a:chOff x="5215250" y="4706200"/>
              <a:chExt cx="767250" cy="718225"/>
            </a:xfrm>
          </p:grpSpPr>
          <p:sp>
            <p:nvSpPr>
              <p:cNvPr id="996" name="Google Shape;996;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8500200" y="4272875"/>
              <a:ext cx="767250" cy="718225"/>
              <a:chOff x="5215250" y="4706200"/>
              <a:chExt cx="767250" cy="718225"/>
            </a:xfrm>
          </p:grpSpPr>
          <p:sp>
            <p:nvSpPr>
              <p:cNvPr id="1017" name="Google Shape;1017;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36"/>
        <p:cNvGrpSpPr/>
        <p:nvPr/>
      </p:nvGrpSpPr>
      <p:grpSpPr>
        <a:xfrm>
          <a:off x="0" y="0"/>
          <a:ext cx="0" cy="0"/>
          <a:chOff x="0" y="0"/>
          <a:chExt cx="0" cy="0"/>
        </a:xfrm>
      </p:grpSpPr>
      <p:grpSp>
        <p:nvGrpSpPr>
          <p:cNvPr id="1337" name="Google Shape;1337;p27"/>
          <p:cNvGrpSpPr/>
          <p:nvPr/>
        </p:nvGrpSpPr>
        <p:grpSpPr>
          <a:xfrm>
            <a:off x="-796360" y="4319112"/>
            <a:ext cx="10741701" cy="1510188"/>
            <a:chOff x="-796360" y="4319112"/>
            <a:chExt cx="10741701" cy="1510188"/>
          </a:xfrm>
        </p:grpSpPr>
        <p:sp>
          <p:nvSpPr>
            <p:cNvPr id="1338" name="Google Shape;1338;p2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27"/>
          <p:cNvGrpSpPr/>
          <p:nvPr/>
        </p:nvGrpSpPr>
        <p:grpSpPr>
          <a:xfrm>
            <a:off x="-123450" y="77552"/>
            <a:ext cx="9390900" cy="718238"/>
            <a:chOff x="-123450" y="77552"/>
            <a:chExt cx="9390900" cy="718238"/>
          </a:xfrm>
        </p:grpSpPr>
        <p:grpSp>
          <p:nvGrpSpPr>
            <p:cNvPr id="1341" name="Google Shape;1341;p27"/>
            <p:cNvGrpSpPr/>
            <p:nvPr/>
          </p:nvGrpSpPr>
          <p:grpSpPr>
            <a:xfrm rot="10800000" flipH="1">
              <a:off x="8500200" y="77552"/>
              <a:ext cx="767250" cy="718225"/>
              <a:chOff x="5215250" y="4706200"/>
              <a:chExt cx="767250" cy="718225"/>
            </a:xfrm>
          </p:grpSpPr>
          <p:sp>
            <p:nvSpPr>
              <p:cNvPr id="1342" name="Google Shape;1342;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27"/>
            <p:cNvGrpSpPr/>
            <p:nvPr/>
          </p:nvGrpSpPr>
          <p:grpSpPr>
            <a:xfrm rot="10800000" flipH="1">
              <a:off x="-123450" y="77565"/>
              <a:ext cx="767250" cy="718225"/>
              <a:chOff x="5215250" y="4706200"/>
              <a:chExt cx="767250" cy="718225"/>
            </a:xfrm>
          </p:grpSpPr>
          <p:sp>
            <p:nvSpPr>
              <p:cNvPr id="1363" name="Google Shape;1363;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383"/>
        <p:cNvGrpSpPr/>
        <p:nvPr/>
      </p:nvGrpSpPr>
      <p:grpSpPr>
        <a:xfrm>
          <a:off x="0" y="0"/>
          <a:ext cx="0" cy="0"/>
          <a:chOff x="0" y="0"/>
          <a:chExt cx="0" cy="0"/>
        </a:xfrm>
      </p:grpSpPr>
      <p:grpSp>
        <p:nvGrpSpPr>
          <p:cNvPr id="1384" name="Google Shape;1384;p28"/>
          <p:cNvGrpSpPr/>
          <p:nvPr/>
        </p:nvGrpSpPr>
        <p:grpSpPr>
          <a:xfrm>
            <a:off x="-1069325" y="-701557"/>
            <a:ext cx="11282650" cy="1782550"/>
            <a:chOff x="-1069325" y="-701557"/>
            <a:chExt cx="11282650" cy="1782550"/>
          </a:xfrm>
        </p:grpSpPr>
        <p:sp>
          <p:nvSpPr>
            <p:cNvPr id="1385" name="Google Shape;1385;p28"/>
            <p:cNvSpPr/>
            <p:nvPr/>
          </p:nvSpPr>
          <p:spPr>
            <a:xfrm>
              <a:off x="843077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106932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8"/>
          <p:cNvGrpSpPr/>
          <p:nvPr/>
        </p:nvGrpSpPr>
        <p:grpSpPr>
          <a:xfrm>
            <a:off x="-123450" y="4272863"/>
            <a:ext cx="9390900" cy="718238"/>
            <a:chOff x="-123450" y="4272863"/>
            <a:chExt cx="9390900" cy="718238"/>
          </a:xfrm>
        </p:grpSpPr>
        <p:grpSp>
          <p:nvGrpSpPr>
            <p:cNvPr id="1388" name="Google Shape;1388;p28"/>
            <p:cNvGrpSpPr/>
            <p:nvPr/>
          </p:nvGrpSpPr>
          <p:grpSpPr>
            <a:xfrm>
              <a:off x="-123450" y="4272863"/>
              <a:ext cx="767250" cy="718225"/>
              <a:chOff x="5215250" y="4706200"/>
              <a:chExt cx="767250" cy="718225"/>
            </a:xfrm>
          </p:grpSpPr>
          <p:sp>
            <p:nvSpPr>
              <p:cNvPr id="1389" name="Google Shape;1389;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28"/>
            <p:cNvGrpSpPr/>
            <p:nvPr/>
          </p:nvGrpSpPr>
          <p:grpSpPr>
            <a:xfrm>
              <a:off x="8500200" y="4272875"/>
              <a:ext cx="767250" cy="718225"/>
              <a:chOff x="5215250" y="4706200"/>
              <a:chExt cx="767250" cy="718225"/>
            </a:xfrm>
          </p:grpSpPr>
          <p:sp>
            <p:nvSpPr>
              <p:cNvPr id="1410" name="Google Shape;1410;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3"/>
          <p:cNvSpPr txBox="1">
            <a:spLocks noGrp="1"/>
          </p:cNvSpPr>
          <p:nvPr>
            <p:ph type="title" hasCustomPrompt="1"/>
          </p:nvPr>
        </p:nvSpPr>
        <p:spPr>
          <a:xfrm>
            <a:off x="3909900" y="1578538"/>
            <a:ext cx="13242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45" name="Google Shape;45;p3"/>
          <p:cNvGrpSpPr/>
          <p:nvPr/>
        </p:nvGrpSpPr>
        <p:grpSpPr>
          <a:xfrm>
            <a:off x="329600" y="180388"/>
            <a:ext cx="8484800" cy="718238"/>
            <a:chOff x="329600" y="180388"/>
            <a:chExt cx="8484800" cy="718238"/>
          </a:xfrm>
        </p:grpSpPr>
        <p:grpSp>
          <p:nvGrpSpPr>
            <p:cNvPr id="46" name="Google Shape;46;p3"/>
            <p:cNvGrpSpPr/>
            <p:nvPr/>
          </p:nvGrpSpPr>
          <p:grpSpPr>
            <a:xfrm>
              <a:off x="329600" y="180388"/>
              <a:ext cx="767250" cy="718225"/>
              <a:chOff x="5215250" y="4706200"/>
              <a:chExt cx="767250" cy="718225"/>
            </a:xfrm>
          </p:grpSpPr>
          <p:sp>
            <p:nvSpPr>
              <p:cNvPr id="47" name="Google Shape;47;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8047150" y="180400"/>
              <a:ext cx="767250" cy="718225"/>
              <a:chOff x="5215250" y="4706200"/>
              <a:chExt cx="767250" cy="718225"/>
            </a:xfrm>
          </p:grpSpPr>
          <p:sp>
            <p:nvSpPr>
              <p:cNvPr id="68" name="Google Shape;68;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88;p3"/>
          <p:cNvGrpSpPr/>
          <p:nvPr/>
        </p:nvGrpSpPr>
        <p:grpSpPr>
          <a:xfrm>
            <a:off x="151437" y="3838278"/>
            <a:ext cx="8638259" cy="2552839"/>
            <a:chOff x="151437" y="3838278"/>
            <a:chExt cx="8638259" cy="2552839"/>
          </a:xfrm>
        </p:grpSpPr>
        <p:sp>
          <p:nvSpPr>
            <p:cNvPr id="89" name="Google Shape;89;p3"/>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3"/>
            <p:cNvGrpSpPr/>
            <p:nvPr/>
          </p:nvGrpSpPr>
          <p:grpSpPr>
            <a:xfrm>
              <a:off x="8071857" y="4249434"/>
              <a:ext cx="717838" cy="718300"/>
              <a:chOff x="4264775" y="-2589546"/>
              <a:chExt cx="1782563" cy="1783709"/>
            </a:xfrm>
          </p:grpSpPr>
          <p:sp>
            <p:nvSpPr>
              <p:cNvPr id="91" name="Google Shape;91;p3"/>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151437" y="3838278"/>
              <a:ext cx="683102" cy="1305225"/>
              <a:chOff x="6260125" y="-2813950"/>
              <a:chExt cx="832950" cy="1591350"/>
            </a:xfrm>
          </p:grpSpPr>
          <p:sp>
            <p:nvSpPr>
              <p:cNvPr id="103" name="Google Shape;103;p3"/>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 name="Google Shape;120;p3"/>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1"/>
        <p:cNvGrpSpPr/>
        <p:nvPr/>
      </p:nvGrpSpPr>
      <p:grpSpPr>
        <a:xfrm>
          <a:off x="0" y="0"/>
          <a:ext cx="0" cy="0"/>
          <a:chOff x="0" y="0"/>
          <a:chExt cx="0" cy="0"/>
        </a:xfrm>
      </p:grpSpPr>
      <p:sp>
        <p:nvSpPr>
          <p:cNvPr id="262" name="Google Shape;2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3" name="Google Shape;263;p6"/>
          <p:cNvGrpSpPr/>
          <p:nvPr/>
        </p:nvGrpSpPr>
        <p:grpSpPr>
          <a:xfrm>
            <a:off x="-796360" y="-760648"/>
            <a:ext cx="10741701" cy="1510188"/>
            <a:chOff x="-796360" y="-760648"/>
            <a:chExt cx="10741701" cy="1510188"/>
          </a:xfrm>
        </p:grpSpPr>
        <p:sp>
          <p:nvSpPr>
            <p:cNvPr id="264" name="Google Shape;264;p6"/>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123450" y="4272863"/>
            <a:ext cx="9390900" cy="718238"/>
            <a:chOff x="-123450" y="4272863"/>
            <a:chExt cx="9390900" cy="718238"/>
          </a:xfrm>
        </p:grpSpPr>
        <p:grpSp>
          <p:nvGrpSpPr>
            <p:cNvPr id="267" name="Google Shape;267;p6"/>
            <p:cNvGrpSpPr/>
            <p:nvPr/>
          </p:nvGrpSpPr>
          <p:grpSpPr>
            <a:xfrm>
              <a:off x="-123450" y="4272863"/>
              <a:ext cx="767250" cy="718225"/>
              <a:chOff x="5215250" y="4706200"/>
              <a:chExt cx="767250" cy="718225"/>
            </a:xfrm>
          </p:grpSpPr>
          <p:sp>
            <p:nvSpPr>
              <p:cNvPr id="268" name="Google Shape;268;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6"/>
            <p:cNvGrpSpPr/>
            <p:nvPr/>
          </p:nvGrpSpPr>
          <p:grpSpPr>
            <a:xfrm>
              <a:off x="8500200" y="4272875"/>
              <a:ext cx="767250" cy="718225"/>
              <a:chOff x="5215250" y="4706200"/>
              <a:chExt cx="767250" cy="718225"/>
            </a:xfrm>
          </p:grpSpPr>
          <p:sp>
            <p:nvSpPr>
              <p:cNvPr id="289" name="Google Shape;289;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
        <p:cNvGrpSpPr/>
        <p:nvPr/>
      </p:nvGrpSpPr>
      <p:grpSpPr>
        <a:xfrm>
          <a:off x="0" y="0"/>
          <a:ext cx="0" cy="0"/>
          <a:chOff x="0" y="0"/>
          <a:chExt cx="0" cy="0"/>
        </a:xfrm>
      </p:grpSpPr>
      <p:sp>
        <p:nvSpPr>
          <p:cNvPr id="310" name="Google Shape;310;p7"/>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1" name="Google Shape;311;p7"/>
          <p:cNvSpPr txBox="1">
            <a:spLocks noGrp="1"/>
          </p:cNvSpPr>
          <p:nvPr>
            <p:ph type="subTitle" idx="1"/>
          </p:nvPr>
        </p:nvSpPr>
        <p:spPr>
          <a:xfrm>
            <a:off x="1960350" y="1423450"/>
            <a:ext cx="5223300" cy="287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12" name="Google Shape;312;p7"/>
          <p:cNvGrpSpPr/>
          <p:nvPr/>
        </p:nvGrpSpPr>
        <p:grpSpPr>
          <a:xfrm>
            <a:off x="-796360" y="4319112"/>
            <a:ext cx="10741701" cy="1510188"/>
            <a:chOff x="-796360" y="4319112"/>
            <a:chExt cx="10741701" cy="1510188"/>
          </a:xfrm>
        </p:grpSpPr>
        <p:sp>
          <p:nvSpPr>
            <p:cNvPr id="313" name="Google Shape;313;p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a:off x="-123450" y="77552"/>
            <a:ext cx="9390900" cy="718238"/>
            <a:chOff x="-123450" y="77552"/>
            <a:chExt cx="9390900" cy="718238"/>
          </a:xfrm>
        </p:grpSpPr>
        <p:grpSp>
          <p:nvGrpSpPr>
            <p:cNvPr id="316" name="Google Shape;316;p7"/>
            <p:cNvGrpSpPr/>
            <p:nvPr/>
          </p:nvGrpSpPr>
          <p:grpSpPr>
            <a:xfrm rot="10800000" flipH="1">
              <a:off x="-123450" y="77565"/>
              <a:ext cx="767250" cy="718225"/>
              <a:chOff x="5215250" y="4706200"/>
              <a:chExt cx="767250" cy="718225"/>
            </a:xfrm>
          </p:grpSpPr>
          <p:sp>
            <p:nvSpPr>
              <p:cNvPr id="317" name="Google Shape;317;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rot="10800000" flipH="1">
              <a:off x="8500200" y="77552"/>
              <a:ext cx="767250" cy="718225"/>
              <a:chOff x="5215250" y="4706200"/>
              <a:chExt cx="767250" cy="718225"/>
            </a:xfrm>
          </p:grpSpPr>
          <p:sp>
            <p:nvSpPr>
              <p:cNvPr id="338" name="Google Shape;338;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8"/>
        <p:cNvGrpSpPr/>
        <p:nvPr/>
      </p:nvGrpSpPr>
      <p:grpSpPr>
        <a:xfrm>
          <a:off x="0" y="0"/>
          <a:ext cx="0" cy="0"/>
          <a:chOff x="0" y="0"/>
          <a:chExt cx="0" cy="0"/>
        </a:xfrm>
      </p:grpSpPr>
      <p:sp>
        <p:nvSpPr>
          <p:cNvPr id="359" name="Google Shape;359;p8"/>
          <p:cNvSpPr txBox="1">
            <a:spLocks noGrp="1"/>
          </p:cNvSpPr>
          <p:nvPr>
            <p:ph type="title"/>
          </p:nvPr>
        </p:nvSpPr>
        <p:spPr>
          <a:xfrm>
            <a:off x="892500" y="1934400"/>
            <a:ext cx="7359000" cy="127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0" name="Google Shape;360;p8"/>
          <p:cNvGrpSpPr/>
          <p:nvPr/>
        </p:nvGrpSpPr>
        <p:grpSpPr>
          <a:xfrm>
            <a:off x="329600" y="180388"/>
            <a:ext cx="8484800" cy="718238"/>
            <a:chOff x="329600" y="180388"/>
            <a:chExt cx="8484800" cy="718238"/>
          </a:xfrm>
        </p:grpSpPr>
        <p:grpSp>
          <p:nvGrpSpPr>
            <p:cNvPr id="361" name="Google Shape;361;p8"/>
            <p:cNvGrpSpPr/>
            <p:nvPr/>
          </p:nvGrpSpPr>
          <p:grpSpPr>
            <a:xfrm>
              <a:off x="329600" y="180388"/>
              <a:ext cx="767250" cy="718225"/>
              <a:chOff x="5215250" y="4706200"/>
              <a:chExt cx="767250" cy="718225"/>
            </a:xfrm>
          </p:grpSpPr>
          <p:sp>
            <p:nvSpPr>
              <p:cNvPr id="362" name="Google Shape;362;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8"/>
            <p:cNvGrpSpPr/>
            <p:nvPr/>
          </p:nvGrpSpPr>
          <p:grpSpPr>
            <a:xfrm>
              <a:off x="8047150" y="180400"/>
              <a:ext cx="767250" cy="718225"/>
              <a:chOff x="5215250" y="4706200"/>
              <a:chExt cx="767250" cy="718225"/>
            </a:xfrm>
          </p:grpSpPr>
          <p:sp>
            <p:nvSpPr>
              <p:cNvPr id="383" name="Google Shape;383;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8"/>
          <p:cNvGrpSpPr/>
          <p:nvPr/>
        </p:nvGrpSpPr>
        <p:grpSpPr>
          <a:xfrm>
            <a:off x="-891261" y="4301134"/>
            <a:ext cx="10930245" cy="1782550"/>
            <a:chOff x="-891261" y="4301134"/>
            <a:chExt cx="10930245" cy="1782550"/>
          </a:xfrm>
        </p:grpSpPr>
        <p:sp>
          <p:nvSpPr>
            <p:cNvPr id="404" name="Google Shape;404;p8"/>
            <p:cNvSpPr/>
            <p:nvPr/>
          </p:nvSpPr>
          <p:spPr>
            <a:xfrm>
              <a:off x="-891261"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256434"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8"/>
        <p:cNvGrpSpPr/>
        <p:nvPr/>
      </p:nvGrpSpPr>
      <p:grpSpPr>
        <a:xfrm>
          <a:off x="0" y="0"/>
          <a:ext cx="0" cy="0"/>
          <a:chOff x="0" y="0"/>
          <a:chExt cx="0" cy="0"/>
        </a:xfrm>
      </p:grpSpPr>
      <p:sp>
        <p:nvSpPr>
          <p:cNvPr id="459" name="Google Shape;459;p11"/>
          <p:cNvSpPr txBox="1">
            <a:spLocks noGrp="1"/>
          </p:cNvSpPr>
          <p:nvPr>
            <p:ph type="title" hasCustomPrompt="1"/>
          </p:nvPr>
        </p:nvSpPr>
        <p:spPr>
          <a:xfrm>
            <a:off x="1284000" y="1851413"/>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0" name="Google Shape;460;p11"/>
          <p:cNvSpPr txBox="1">
            <a:spLocks noGrp="1"/>
          </p:cNvSpPr>
          <p:nvPr>
            <p:ph type="subTitle" idx="1"/>
          </p:nvPr>
        </p:nvSpPr>
        <p:spPr>
          <a:xfrm>
            <a:off x="1284000" y="2834888"/>
            <a:ext cx="6576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61" name="Google Shape;461;p11"/>
          <p:cNvGrpSpPr/>
          <p:nvPr/>
        </p:nvGrpSpPr>
        <p:grpSpPr>
          <a:xfrm>
            <a:off x="-41573" y="-755289"/>
            <a:ext cx="9227138" cy="1510188"/>
            <a:chOff x="-41573" y="-755289"/>
            <a:chExt cx="9227138" cy="1510188"/>
          </a:xfrm>
        </p:grpSpPr>
        <p:sp>
          <p:nvSpPr>
            <p:cNvPr id="462" name="Google Shape;462;p11"/>
            <p:cNvSpPr/>
            <p:nvPr/>
          </p:nvSpPr>
          <p:spPr>
            <a:xfrm>
              <a:off x="-41573"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675970"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1"/>
          <p:cNvGrpSpPr/>
          <p:nvPr/>
        </p:nvGrpSpPr>
        <p:grpSpPr>
          <a:xfrm>
            <a:off x="329600" y="4214388"/>
            <a:ext cx="8484800" cy="776713"/>
            <a:chOff x="329600" y="4214388"/>
            <a:chExt cx="8484800" cy="776713"/>
          </a:xfrm>
        </p:grpSpPr>
        <p:grpSp>
          <p:nvGrpSpPr>
            <p:cNvPr id="465" name="Google Shape;465;p11"/>
            <p:cNvGrpSpPr/>
            <p:nvPr/>
          </p:nvGrpSpPr>
          <p:grpSpPr>
            <a:xfrm>
              <a:off x="8047150" y="4272875"/>
              <a:ext cx="767250" cy="718225"/>
              <a:chOff x="5215250" y="4706200"/>
              <a:chExt cx="767250" cy="718225"/>
            </a:xfrm>
          </p:grpSpPr>
          <p:sp>
            <p:nvSpPr>
              <p:cNvPr id="466" name="Google Shape;466;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1"/>
            <p:cNvGrpSpPr/>
            <p:nvPr/>
          </p:nvGrpSpPr>
          <p:grpSpPr>
            <a:xfrm>
              <a:off x="329600" y="4214388"/>
              <a:ext cx="767250" cy="718225"/>
              <a:chOff x="5215250" y="4706200"/>
              <a:chExt cx="767250" cy="718225"/>
            </a:xfrm>
          </p:grpSpPr>
          <p:sp>
            <p:nvSpPr>
              <p:cNvPr id="487" name="Google Shape;487;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8"/>
        <p:cNvGrpSpPr/>
        <p:nvPr/>
      </p:nvGrpSpPr>
      <p:grpSpPr>
        <a:xfrm>
          <a:off x="0" y="0"/>
          <a:ext cx="0" cy="0"/>
          <a:chOff x="0" y="0"/>
          <a:chExt cx="0" cy="0"/>
        </a:xfrm>
      </p:grpSpPr>
      <p:sp>
        <p:nvSpPr>
          <p:cNvPr id="509" name="Google Shape;5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0" name="Google Shape;510;p13"/>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1" name="Google Shape;511;p13"/>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2" name="Google Shape;512;p13"/>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3" name="Google Shape;513;p13"/>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4" name="Google Shape;514;p13"/>
          <p:cNvSpPr txBox="1">
            <a:spLocks noGrp="1"/>
          </p:cNvSpPr>
          <p:nvPr>
            <p:ph type="title" idx="5" hasCustomPrompt="1"/>
          </p:nvPr>
        </p:nvSpPr>
        <p:spPr>
          <a:xfrm>
            <a:off x="141537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5" name="Google Shape;515;p13"/>
          <p:cNvSpPr txBox="1">
            <a:spLocks noGrp="1"/>
          </p:cNvSpPr>
          <p:nvPr>
            <p:ph type="title" idx="6" hasCustomPrompt="1"/>
          </p:nvPr>
        </p:nvSpPr>
        <p:spPr>
          <a:xfrm>
            <a:off x="4121400"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13"/>
          <p:cNvSpPr txBox="1">
            <a:spLocks noGrp="1"/>
          </p:cNvSpPr>
          <p:nvPr>
            <p:ph type="title" idx="7" hasCustomPrompt="1"/>
          </p:nvPr>
        </p:nvSpPr>
        <p:spPr>
          <a:xfrm>
            <a:off x="141537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7" name="Google Shape;517;p13"/>
          <p:cNvSpPr txBox="1">
            <a:spLocks noGrp="1"/>
          </p:cNvSpPr>
          <p:nvPr>
            <p:ph type="title" idx="8" hasCustomPrompt="1"/>
          </p:nvPr>
        </p:nvSpPr>
        <p:spPr>
          <a:xfrm>
            <a:off x="4121400"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8" name="Google Shape;518;p13"/>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9" name="Google Shape;519;p13"/>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20" name="Google Shape;520;p13"/>
          <p:cNvSpPr txBox="1">
            <a:spLocks noGrp="1"/>
          </p:cNvSpPr>
          <p:nvPr>
            <p:ph type="title" idx="14" hasCustomPrompt="1"/>
          </p:nvPr>
        </p:nvSpPr>
        <p:spPr>
          <a:xfrm>
            <a:off x="682742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13"/>
          <p:cNvSpPr txBox="1">
            <a:spLocks noGrp="1"/>
          </p:cNvSpPr>
          <p:nvPr>
            <p:ph type="title" idx="15" hasCustomPrompt="1"/>
          </p:nvPr>
        </p:nvSpPr>
        <p:spPr>
          <a:xfrm>
            <a:off x="682742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13"/>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3" name="Google Shape;523;p13"/>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4" name="Google Shape;524;p13"/>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5" name="Google Shape;525;p13"/>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6" name="Google Shape;526;p13"/>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7" name="Google Shape;527;p13"/>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528" name="Google Shape;528;p13"/>
          <p:cNvGrpSpPr/>
          <p:nvPr/>
        </p:nvGrpSpPr>
        <p:grpSpPr>
          <a:xfrm>
            <a:off x="-1069325" y="4250977"/>
            <a:ext cx="11282650" cy="1792300"/>
            <a:chOff x="-1069325" y="4250977"/>
            <a:chExt cx="11282650" cy="1792300"/>
          </a:xfrm>
        </p:grpSpPr>
        <p:sp>
          <p:nvSpPr>
            <p:cNvPr id="529" name="Google Shape;529;p13"/>
            <p:cNvSpPr/>
            <p:nvPr/>
          </p:nvSpPr>
          <p:spPr>
            <a:xfrm>
              <a:off x="-1069325" y="426072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8430775" y="425097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3"/>
          <p:cNvGrpSpPr/>
          <p:nvPr/>
        </p:nvGrpSpPr>
        <p:grpSpPr>
          <a:xfrm>
            <a:off x="4188375" y="-331137"/>
            <a:ext cx="767250" cy="5810338"/>
            <a:chOff x="4188375" y="-331137"/>
            <a:chExt cx="767250" cy="5810338"/>
          </a:xfrm>
        </p:grpSpPr>
        <p:grpSp>
          <p:nvGrpSpPr>
            <p:cNvPr id="532" name="Google Shape;532;p13"/>
            <p:cNvGrpSpPr/>
            <p:nvPr/>
          </p:nvGrpSpPr>
          <p:grpSpPr>
            <a:xfrm>
              <a:off x="4188375" y="-331137"/>
              <a:ext cx="767250" cy="718225"/>
              <a:chOff x="5215250" y="4706200"/>
              <a:chExt cx="767250" cy="718225"/>
            </a:xfrm>
          </p:grpSpPr>
          <p:sp>
            <p:nvSpPr>
              <p:cNvPr id="533" name="Google Shape;533;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4188375" y="4760975"/>
              <a:ext cx="767250" cy="718225"/>
              <a:chOff x="5215250" y="4706200"/>
              <a:chExt cx="767250" cy="718225"/>
            </a:xfrm>
          </p:grpSpPr>
          <p:sp>
            <p:nvSpPr>
              <p:cNvPr id="554" name="Google Shape;554;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4"/>
        <p:cNvGrpSpPr/>
        <p:nvPr/>
      </p:nvGrpSpPr>
      <p:grpSpPr>
        <a:xfrm>
          <a:off x="0" y="0"/>
          <a:ext cx="0" cy="0"/>
          <a:chOff x="0" y="0"/>
          <a:chExt cx="0" cy="0"/>
        </a:xfrm>
      </p:grpSpPr>
      <p:sp>
        <p:nvSpPr>
          <p:cNvPr id="755" name="Google Shape;755;p17"/>
          <p:cNvSpPr txBox="1">
            <a:spLocks noGrp="1"/>
          </p:cNvSpPr>
          <p:nvPr>
            <p:ph type="title"/>
          </p:nvPr>
        </p:nvSpPr>
        <p:spPr>
          <a:xfrm>
            <a:off x="1226400" y="3150087"/>
            <a:ext cx="6691200" cy="45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56" name="Google Shape;756;p17"/>
          <p:cNvSpPr txBox="1">
            <a:spLocks noGrp="1"/>
          </p:cNvSpPr>
          <p:nvPr>
            <p:ph type="subTitle" idx="1"/>
          </p:nvPr>
        </p:nvSpPr>
        <p:spPr>
          <a:xfrm>
            <a:off x="1226400" y="1536213"/>
            <a:ext cx="6691200" cy="172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57" name="Google Shape;757;p17"/>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17"/>
          <p:cNvGrpSpPr/>
          <p:nvPr/>
        </p:nvGrpSpPr>
        <p:grpSpPr>
          <a:xfrm>
            <a:off x="329600" y="180388"/>
            <a:ext cx="8484800" cy="718238"/>
            <a:chOff x="329600" y="180388"/>
            <a:chExt cx="8484800" cy="718238"/>
          </a:xfrm>
        </p:grpSpPr>
        <p:grpSp>
          <p:nvGrpSpPr>
            <p:cNvPr id="759" name="Google Shape;759;p17"/>
            <p:cNvGrpSpPr/>
            <p:nvPr/>
          </p:nvGrpSpPr>
          <p:grpSpPr>
            <a:xfrm>
              <a:off x="329600" y="180388"/>
              <a:ext cx="767250" cy="718225"/>
              <a:chOff x="5215250" y="4706200"/>
              <a:chExt cx="767250" cy="718225"/>
            </a:xfrm>
          </p:grpSpPr>
          <p:sp>
            <p:nvSpPr>
              <p:cNvPr id="760" name="Google Shape;760;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7"/>
            <p:cNvGrpSpPr/>
            <p:nvPr/>
          </p:nvGrpSpPr>
          <p:grpSpPr>
            <a:xfrm>
              <a:off x="8047150" y="180400"/>
              <a:ext cx="767250" cy="718225"/>
              <a:chOff x="5215250" y="4706200"/>
              <a:chExt cx="767250" cy="718225"/>
            </a:xfrm>
          </p:grpSpPr>
          <p:sp>
            <p:nvSpPr>
              <p:cNvPr id="781" name="Google Shape;781;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7"/>
          <p:cNvGrpSpPr/>
          <p:nvPr/>
        </p:nvGrpSpPr>
        <p:grpSpPr>
          <a:xfrm>
            <a:off x="354971" y="3838278"/>
            <a:ext cx="8636634" cy="1305225"/>
            <a:chOff x="354971" y="3838278"/>
            <a:chExt cx="8636634" cy="1305225"/>
          </a:xfrm>
        </p:grpSpPr>
        <p:grpSp>
          <p:nvGrpSpPr>
            <p:cNvPr id="802" name="Google Shape;802;p17"/>
            <p:cNvGrpSpPr/>
            <p:nvPr/>
          </p:nvGrpSpPr>
          <p:grpSpPr>
            <a:xfrm>
              <a:off x="354971" y="4249434"/>
              <a:ext cx="717838" cy="718300"/>
              <a:chOff x="4264775" y="-2589546"/>
              <a:chExt cx="1782563" cy="1783709"/>
            </a:xfrm>
          </p:grpSpPr>
          <p:sp>
            <p:nvSpPr>
              <p:cNvPr id="803" name="Google Shape;803;p17"/>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7"/>
            <p:cNvGrpSpPr/>
            <p:nvPr/>
          </p:nvGrpSpPr>
          <p:grpSpPr>
            <a:xfrm flipH="1">
              <a:off x="8308502" y="3838278"/>
              <a:ext cx="683102" cy="1305225"/>
              <a:chOff x="6260125" y="-2813950"/>
              <a:chExt cx="832950" cy="1591350"/>
            </a:xfrm>
          </p:grpSpPr>
          <p:sp>
            <p:nvSpPr>
              <p:cNvPr id="815" name="Google Shape;815;p17"/>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1pPr>
            <a:lvl2pPr lvl="1"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2pPr>
            <a:lvl3pPr lvl="2"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3pPr>
            <a:lvl4pPr lvl="3"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4pPr>
            <a:lvl5pPr lvl="4"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5pPr>
            <a:lvl6pPr lvl="5"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6pPr>
            <a:lvl7pPr lvl="6"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7pPr>
            <a:lvl8pPr lvl="7"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8pPr>
            <a:lvl9pPr lvl="8"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1pPr>
            <a:lvl2pPr marL="914400" lvl="1"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marL="1371600" lvl="2"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marL="1828800" lvl="3"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marL="2286000" lvl="4"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marL="2743200" lvl="5"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marL="3200400" lvl="6"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marL="3657600" lvl="7"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marL="4114800" lvl="8"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7" r:id="rId6"/>
    <p:sldLayoutId id="2147483658" r:id="rId7"/>
    <p:sldLayoutId id="2147483659" r:id="rId8"/>
    <p:sldLayoutId id="2147483663" r:id="rId9"/>
    <p:sldLayoutId id="2147483664" r:id="rId10"/>
    <p:sldLayoutId id="2147483667" r:id="rId11"/>
    <p:sldLayoutId id="2147483673" r:id="rId12"/>
    <p:sldLayoutId id="214748367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www.mt-archive.info/90/MTNI-1995-Hutchins.pdf"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jurafsky/slp3/A.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artinabarletta.github.io/martina-barletta/teaching/" TargetMode="Externa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lifewithdata.com/2022/09/18/perceptron-in-machine-learn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xml"/><Relationship Id="rId1" Type="http://schemas.openxmlformats.org/officeDocument/2006/relationships/video" Target="https://www.youtube.com/embed/aircAruvnKk?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niversaldependencies.org/"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surfacesyntacticud.github.i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huggingface.co/blog/2023-in-llms"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4.xml"/><Relationship Id="rId1" Type="http://schemas.openxmlformats.org/officeDocument/2006/relationships/video" Target="https://www.youtube.com/embed/-QH8fRhqFHM?feature=oembed"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doi.org/10.1109/ICASSP.1990.115720" TargetMode="External"/><Relationship Id="rId3" Type="http://schemas.openxmlformats.org/officeDocument/2006/relationships/hyperlink" Target="https://engineering.stanford.edu/magazine/article/chris-manning-how-computers-are-learning-understand-language" TargetMode="External"/><Relationship Id="rId7" Type="http://schemas.openxmlformats.org/officeDocument/2006/relationships/hyperlink" Target="https://doi.org/10.1162/daed_a_01905"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4.xml"/><Relationship Id="rId6" Type="http://schemas.openxmlformats.org/officeDocument/2006/relationships/hyperlink" Target="https://doi.org/10.1086/725132" TargetMode="External"/><Relationship Id="rId11" Type="http://schemas.openxmlformats.org/officeDocument/2006/relationships/hyperlink" Target="https://www.simplilearn.com/tutorials/deep-learning-tutorial/perceptron" TargetMode="External"/><Relationship Id="rId5" Type="http://schemas.openxmlformats.org/officeDocument/2006/relationships/hyperlink" Target="https://doi.org/10.4000/books.enseditions.3737" TargetMode="External"/><Relationship Id="rId10" Type="http://schemas.openxmlformats.org/officeDocument/2006/relationships/hyperlink" Target="https://huggingface.co/docs/transformers/tokenizer_summary" TargetMode="External"/><Relationship Id="rId4" Type="http://schemas.openxmlformats.org/officeDocument/2006/relationships/hyperlink" Target="https://www.persee.fr/doc/mom_0184-1785_2005_act_33_1_2284" TargetMode="External"/><Relationship Id="rId9" Type="http://schemas.openxmlformats.org/officeDocument/2006/relationships/hyperlink" Target="https://web.stanford.edu/~jurafsky/slp3/"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menti.com/al13odojx7m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32"/>
          <p:cNvSpPr txBox="1">
            <a:spLocks noGrp="1"/>
          </p:cNvSpPr>
          <p:nvPr>
            <p:ph type="ctrTitle"/>
          </p:nvPr>
        </p:nvSpPr>
        <p:spPr>
          <a:xfrm>
            <a:off x="1735425" y="-306082"/>
            <a:ext cx="5672700" cy="277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Bases de TAL</a:t>
            </a:r>
            <a:endParaRPr sz="3500" dirty="0">
              <a:solidFill>
                <a:schemeClr val="lt1"/>
              </a:solidFill>
            </a:endParaRPr>
          </a:p>
        </p:txBody>
      </p:sp>
      <p:sp>
        <p:nvSpPr>
          <p:cNvPr id="1441" name="Google Shape;1441;p32"/>
          <p:cNvSpPr txBox="1">
            <a:spLocks noGrp="1"/>
          </p:cNvSpPr>
          <p:nvPr>
            <p:ph type="subTitle" idx="1"/>
          </p:nvPr>
        </p:nvSpPr>
        <p:spPr>
          <a:xfrm>
            <a:off x="863475" y="2598063"/>
            <a:ext cx="7351425" cy="15213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sz="2000" dirty="0"/>
              <a:t>Master 1 Sciences du Langage</a:t>
            </a:r>
          </a:p>
          <a:p>
            <a:pPr marL="0" lvl="0" indent="0" algn="ctr" rtl="0">
              <a:spcBef>
                <a:spcPts val="0"/>
              </a:spcBef>
              <a:spcAft>
                <a:spcPts val="0"/>
              </a:spcAft>
              <a:buNone/>
            </a:pPr>
            <a:r>
              <a:rPr lang="en" sz="2000" dirty="0"/>
              <a:t>Parcours Industries de la Langue – Linguistic Data Sciences</a:t>
            </a:r>
          </a:p>
          <a:p>
            <a:pPr marL="0" lvl="0" indent="0" algn="ctr" rtl="0">
              <a:spcBef>
                <a:spcPts val="0"/>
              </a:spcBef>
              <a:spcAft>
                <a:spcPts val="0"/>
              </a:spcAft>
              <a:buNone/>
            </a:pPr>
            <a:r>
              <a:rPr lang="en" dirty="0"/>
              <a:t>Martina Barletta</a:t>
            </a:r>
          </a:p>
          <a:p>
            <a:pPr marL="0" lvl="0" indent="0" algn="ctr" rtl="0">
              <a:spcBef>
                <a:spcPts val="0"/>
              </a:spcBef>
              <a:spcAft>
                <a:spcPts val="0"/>
              </a:spcAft>
              <a:buNone/>
            </a:pPr>
            <a:r>
              <a:rPr lang="en" dirty="0"/>
              <a:t>3-6 septembre 2024</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Licence </a:t>
            </a:r>
            <a:r>
              <a:rPr lang="fr-FR" dirty="0"/>
              <a:t>CC BY-NC-SA</a:t>
            </a:r>
            <a:endParaRPr dirty="0"/>
          </a:p>
        </p:txBody>
      </p:sp>
      <p:sp>
        <p:nvSpPr>
          <p:cNvPr id="1442" name="Google Shape;1442;p32"/>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2"/>
          <p:cNvGrpSpPr/>
          <p:nvPr/>
        </p:nvGrpSpPr>
        <p:grpSpPr>
          <a:xfrm>
            <a:off x="329600" y="180388"/>
            <a:ext cx="767250" cy="718225"/>
            <a:chOff x="5215250" y="4706200"/>
            <a:chExt cx="767250" cy="718225"/>
          </a:xfrm>
        </p:grpSpPr>
        <p:sp>
          <p:nvSpPr>
            <p:cNvPr id="1444" name="Google Shape;1444;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2"/>
          <p:cNvGrpSpPr/>
          <p:nvPr/>
        </p:nvGrpSpPr>
        <p:grpSpPr>
          <a:xfrm>
            <a:off x="8047150" y="180400"/>
            <a:ext cx="767250" cy="718225"/>
            <a:chOff x="5215250" y="4706200"/>
            <a:chExt cx="767250" cy="718225"/>
          </a:xfrm>
        </p:grpSpPr>
        <p:sp>
          <p:nvSpPr>
            <p:cNvPr id="1465" name="Google Shape;1465;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DC78E-46D1-7BAE-5C42-A34B2C1A1E27}"/>
              </a:ext>
            </a:extLst>
          </p:cNvPr>
          <p:cNvSpPr>
            <a:spLocks noGrp="1"/>
          </p:cNvSpPr>
          <p:nvPr>
            <p:ph type="title"/>
          </p:nvPr>
        </p:nvSpPr>
        <p:spPr>
          <a:xfrm>
            <a:off x="720000" y="257580"/>
            <a:ext cx="7704000" cy="572700"/>
          </a:xfrm>
        </p:spPr>
        <p:txBody>
          <a:bodyPr/>
          <a:lstStyle/>
          <a:p>
            <a:r>
              <a:rPr lang="fr-FR" dirty="0"/>
              <a:t>L’implicite dans le langage</a:t>
            </a:r>
          </a:p>
        </p:txBody>
      </p:sp>
      <p:pic>
        <p:nvPicPr>
          <p:cNvPr id="4" name="Image 3">
            <a:extLst>
              <a:ext uri="{FF2B5EF4-FFF2-40B4-BE49-F238E27FC236}">
                <a16:creationId xmlns:a16="http://schemas.microsoft.com/office/drawing/2014/main" id="{6BD05E58-2ED7-5DB4-3B08-64DB6A230518}"/>
              </a:ext>
            </a:extLst>
          </p:cNvPr>
          <p:cNvPicPr>
            <a:picLocks noChangeAspect="1"/>
          </p:cNvPicPr>
          <p:nvPr/>
        </p:nvPicPr>
        <p:blipFill>
          <a:blip r:embed="rId3"/>
          <a:stretch>
            <a:fillRect/>
          </a:stretch>
        </p:blipFill>
        <p:spPr>
          <a:xfrm>
            <a:off x="512932" y="1088670"/>
            <a:ext cx="4624362" cy="1241055"/>
          </a:xfrm>
          <a:prstGeom prst="rect">
            <a:avLst/>
          </a:prstGeom>
        </p:spPr>
      </p:pic>
      <p:sp>
        <p:nvSpPr>
          <p:cNvPr id="5" name="ZoneTexte 4">
            <a:extLst>
              <a:ext uri="{FF2B5EF4-FFF2-40B4-BE49-F238E27FC236}">
                <a16:creationId xmlns:a16="http://schemas.microsoft.com/office/drawing/2014/main" id="{52B5B94E-06F6-02C5-8CC2-E458D81269DA}"/>
              </a:ext>
            </a:extLst>
          </p:cNvPr>
          <p:cNvSpPr txBox="1"/>
          <p:nvPr/>
        </p:nvSpPr>
        <p:spPr>
          <a:xfrm>
            <a:off x="5546100" y="1386032"/>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r>
              <a:rPr lang="fr-FR" sz="1800" dirty="0">
                <a:solidFill>
                  <a:schemeClr val="bg1"/>
                </a:solidFill>
                <a:latin typeface="Figtree" panose="020B0604020202020204" charset="0"/>
                <a:cs typeface="Figtree" panose="020B0604020202020204" charset="0"/>
              </a:rPr>
              <a:t>Métonymie</a:t>
            </a:r>
          </a:p>
        </p:txBody>
      </p:sp>
      <p:pic>
        <p:nvPicPr>
          <p:cNvPr id="7" name="Image 6">
            <a:extLst>
              <a:ext uri="{FF2B5EF4-FFF2-40B4-BE49-F238E27FC236}">
                <a16:creationId xmlns:a16="http://schemas.microsoft.com/office/drawing/2014/main" id="{0307286D-FB6A-6243-628A-B06BE4185494}"/>
              </a:ext>
            </a:extLst>
          </p:cNvPr>
          <p:cNvPicPr>
            <a:picLocks noChangeAspect="1"/>
          </p:cNvPicPr>
          <p:nvPr/>
        </p:nvPicPr>
        <p:blipFill>
          <a:blip r:embed="rId4"/>
          <a:stretch>
            <a:fillRect/>
          </a:stretch>
        </p:blipFill>
        <p:spPr>
          <a:xfrm>
            <a:off x="512932" y="2517170"/>
            <a:ext cx="4660610" cy="1064234"/>
          </a:xfrm>
          <a:prstGeom prst="rect">
            <a:avLst/>
          </a:prstGeom>
        </p:spPr>
      </p:pic>
      <p:sp>
        <p:nvSpPr>
          <p:cNvPr id="8" name="ZoneTexte 7">
            <a:extLst>
              <a:ext uri="{FF2B5EF4-FFF2-40B4-BE49-F238E27FC236}">
                <a16:creationId xmlns:a16="http://schemas.microsoft.com/office/drawing/2014/main" id="{1F711477-7F96-C2FC-E227-74199BD5E0E1}"/>
              </a:ext>
            </a:extLst>
          </p:cNvPr>
          <p:cNvSpPr txBox="1"/>
          <p:nvPr/>
        </p:nvSpPr>
        <p:spPr>
          <a:xfrm>
            <a:off x="5546100" y="2780489"/>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Métaphore</a:t>
            </a:r>
          </a:p>
          <a:p>
            <a:endParaRPr lang="fr-FR" sz="1800" dirty="0">
              <a:latin typeface="Figtree" panose="020B0604020202020204" charset="0"/>
              <a:cs typeface="Figtree" panose="020B0604020202020204" charset="0"/>
            </a:endParaRPr>
          </a:p>
        </p:txBody>
      </p:sp>
      <p:pic>
        <p:nvPicPr>
          <p:cNvPr id="10" name="Image 9">
            <a:extLst>
              <a:ext uri="{FF2B5EF4-FFF2-40B4-BE49-F238E27FC236}">
                <a16:creationId xmlns:a16="http://schemas.microsoft.com/office/drawing/2014/main" id="{BF2207FC-EC8B-8C87-5B83-D800F9C794D1}"/>
              </a:ext>
            </a:extLst>
          </p:cNvPr>
          <p:cNvPicPr>
            <a:picLocks noChangeAspect="1"/>
          </p:cNvPicPr>
          <p:nvPr/>
        </p:nvPicPr>
        <p:blipFill>
          <a:blip r:embed="rId5"/>
          <a:stretch>
            <a:fillRect/>
          </a:stretch>
        </p:blipFill>
        <p:spPr>
          <a:xfrm>
            <a:off x="474386" y="3748977"/>
            <a:ext cx="4699156" cy="1063493"/>
          </a:xfrm>
          <a:prstGeom prst="rect">
            <a:avLst/>
          </a:prstGeom>
        </p:spPr>
      </p:pic>
      <p:sp>
        <p:nvSpPr>
          <p:cNvPr id="11" name="ZoneTexte 10">
            <a:extLst>
              <a:ext uri="{FF2B5EF4-FFF2-40B4-BE49-F238E27FC236}">
                <a16:creationId xmlns:a16="http://schemas.microsoft.com/office/drawing/2014/main" id="{514A487F-220D-B0CC-EA23-6E03A5B0AC03}"/>
              </a:ext>
            </a:extLst>
          </p:cNvPr>
          <p:cNvSpPr txBox="1"/>
          <p:nvPr/>
        </p:nvSpPr>
        <p:spPr>
          <a:xfrm>
            <a:off x="5546100" y="4054124"/>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endParaRPr lang="fr-FR" sz="1800" dirty="0">
              <a:latin typeface="Figtree" panose="020B0604020202020204" charset="0"/>
              <a:cs typeface="Figtree" panose="020B0604020202020204" charset="0"/>
            </a:endParaRPr>
          </a:p>
        </p:txBody>
      </p:sp>
    </p:spTree>
    <p:extLst>
      <p:ext uri="{BB962C8B-B14F-4D97-AF65-F5344CB8AC3E}">
        <p14:creationId xmlns:p14="http://schemas.microsoft.com/office/powerpoint/2010/main" val="2526821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Histoire du TAL</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Du rapport ALPAC à ChatGPT</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79841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Google Shape;1570;p40"/>
          <p:cNvSpPr txBox="1">
            <a:spLocks noGrp="1"/>
          </p:cNvSpPr>
          <p:nvPr>
            <p:ph type="title"/>
          </p:nvPr>
        </p:nvSpPr>
        <p:spPr>
          <a:xfrm>
            <a:off x="0" y="185162"/>
            <a:ext cx="5656521" cy="153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t>Traduction</a:t>
            </a:r>
            <a:r>
              <a:rPr lang="it-IT" dirty="0"/>
              <a:t> </a:t>
            </a:r>
            <a:r>
              <a:rPr lang="it-IT" dirty="0" err="1"/>
              <a:t>Automatique</a:t>
            </a:r>
            <a:r>
              <a:rPr lang="it-IT" dirty="0"/>
              <a:t> </a:t>
            </a:r>
            <a:br>
              <a:rPr lang="it-IT" dirty="0"/>
            </a:br>
            <a:r>
              <a:rPr lang="it-IT" dirty="0"/>
              <a:t>et Guerre </a:t>
            </a:r>
            <a:r>
              <a:rPr lang="it-IT" dirty="0" err="1"/>
              <a:t>Froide</a:t>
            </a:r>
            <a:endParaRPr dirty="0"/>
          </a:p>
        </p:txBody>
      </p:sp>
      <p:sp>
        <p:nvSpPr>
          <p:cNvPr id="1571" name="Google Shape;1571;p40"/>
          <p:cNvSpPr txBox="1">
            <a:spLocks noGrp="1"/>
          </p:cNvSpPr>
          <p:nvPr>
            <p:ph type="subTitle" idx="1"/>
          </p:nvPr>
        </p:nvSpPr>
        <p:spPr>
          <a:xfrm>
            <a:off x="292670" y="1878089"/>
            <a:ext cx="5525204" cy="251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1950 – USA – développement d’applications pour la traduction automatique</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1954 – </a:t>
            </a:r>
            <a:r>
              <a:rPr lang="en" sz="1600" b="1" dirty="0"/>
              <a:t>Georgetown-IBM experiment</a:t>
            </a:r>
          </a:p>
          <a:p>
            <a:pPr marL="0" lvl="0" indent="0" algn="l" rtl="0">
              <a:spcBef>
                <a:spcPts val="0"/>
              </a:spcBef>
              <a:spcAft>
                <a:spcPts val="0"/>
              </a:spcAft>
              <a:buNone/>
            </a:pPr>
            <a:r>
              <a:rPr lang="fr-FR" sz="1600" dirty="0"/>
              <a:t>T</a:t>
            </a:r>
            <a:r>
              <a:rPr lang="en" sz="1600" dirty="0"/>
              <a:t>raduction automatique de 60 phrases russe </a:t>
            </a:r>
            <a:r>
              <a:rPr lang="en" sz="1600" dirty="0">
                <a:sym typeface="Wingdings" panose="05000000000000000000" pitchFamily="2" charset="2"/>
              </a:rPr>
              <a:t></a:t>
            </a:r>
            <a:r>
              <a:rPr lang="en" sz="1600" dirty="0"/>
              <a:t> anglais</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On préconisait la traduction automatique comme </a:t>
            </a:r>
            <a:r>
              <a:rPr lang="en" sz="1600" i="1" dirty="0"/>
              <a:t>probléme</a:t>
            </a:r>
            <a:r>
              <a:rPr lang="en" sz="1600" dirty="0"/>
              <a:t> </a:t>
            </a:r>
            <a:r>
              <a:rPr lang="en" sz="1600" i="1" dirty="0"/>
              <a:t>déjà résolu </a:t>
            </a:r>
            <a:r>
              <a:rPr lang="en" sz="1600" dirty="0"/>
              <a:t>dans l’espace de 3/5 ans…</a:t>
            </a:r>
          </a:p>
        </p:txBody>
      </p:sp>
      <p:sp>
        <p:nvSpPr>
          <p:cNvPr id="3" name="Espace réservé pour une image  2">
            <a:extLst>
              <a:ext uri="{FF2B5EF4-FFF2-40B4-BE49-F238E27FC236}">
                <a16:creationId xmlns:a16="http://schemas.microsoft.com/office/drawing/2014/main" id="{4045F43A-91F2-2EA8-C338-567CDC9C7FD7}"/>
              </a:ext>
            </a:extLst>
          </p:cNvPr>
          <p:cNvSpPr>
            <a:spLocks noGrp="1"/>
          </p:cNvSpPr>
          <p:nvPr>
            <p:ph type="pic" idx="2"/>
          </p:nvPr>
        </p:nvSpPr>
        <p:spPr>
          <a:xfrm>
            <a:off x="5979227" y="1117800"/>
            <a:ext cx="2910000" cy="2907900"/>
          </a:xfrm>
        </p:spPr>
        <p:txBody>
          <a:bodyPr/>
          <a:lstStyle/>
          <a:p>
            <a:endParaRPr lang="fr-FR"/>
          </a:p>
        </p:txBody>
      </p:sp>
      <p:pic>
        <p:nvPicPr>
          <p:cNvPr id="4" name="Google Shape;1569;p40">
            <a:extLst>
              <a:ext uri="{FF2B5EF4-FFF2-40B4-BE49-F238E27FC236}">
                <a16:creationId xmlns:a16="http://schemas.microsoft.com/office/drawing/2014/main" id="{0F8CBC25-A06D-47FC-D2B4-3D7F6F641D17}"/>
              </a:ext>
            </a:extLst>
          </p:cNvPr>
          <p:cNvPicPr preferRelativeResize="0">
            <a:picLocks/>
          </p:cNvPicPr>
          <p:nvPr/>
        </p:nvPicPr>
        <p:blipFill>
          <a:blip r:embed="rId3"/>
          <a:srcRect l="16643" r="16643"/>
          <a:stretch/>
        </p:blipFill>
        <p:spPr>
          <a:xfrm>
            <a:off x="5979227" y="1117800"/>
            <a:ext cx="2910000" cy="2907900"/>
          </a:xfrm>
          <a:prstGeom prst="ellipse">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582251" y="1355735"/>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дух бодр, плоть же немощна</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spirit is willing, but the flesh is weak”</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661499" y="2188244"/>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813814" y="3424477"/>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vodka is strong, but the meat is rotten”</a:t>
            </a:r>
          </a:p>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водка хорошая, но мясо протухло</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p:txBody>
      </p:sp>
      <p:sp>
        <p:nvSpPr>
          <p:cNvPr id="2" name="Google Shape;1546;p37">
            <a:extLst>
              <a:ext uri="{FF2B5EF4-FFF2-40B4-BE49-F238E27FC236}">
                <a16:creationId xmlns:a16="http://schemas.microsoft.com/office/drawing/2014/main" id="{42BED7B7-E2B8-EE08-69CB-EDCA71568CEF}"/>
              </a:ext>
            </a:extLst>
          </p:cNvPr>
          <p:cNvSpPr txBox="1">
            <a:spLocks/>
          </p:cNvSpPr>
          <p:nvPr/>
        </p:nvSpPr>
        <p:spPr>
          <a:xfrm>
            <a:off x="915453" y="4148289"/>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lang="en-US" sz="2000" i="1" dirty="0">
                <a:solidFill>
                  <a:schemeClr val="tx1">
                    <a:lumMod val="20000"/>
                    <a:lumOff val="80000"/>
                  </a:schemeClr>
                </a:solidFill>
                <a:latin typeface="Golos Text" panose="020B0604020202020204" charset="0"/>
                <a:cs typeface="Golos Text" panose="020B0604020202020204" charset="0"/>
              </a:rPr>
              <a:t>(</a:t>
            </a:r>
            <a:r>
              <a:rPr lang="en-US" sz="2000" i="1" dirty="0" err="1">
                <a:solidFill>
                  <a:schemeClr val="tx1">
                    <a:lumMod val="20000"/>
                    <a:lumOff val="80000"/>
                  </a:schemeClr>
                </a:solidFill>
                <a:latin typeface="Golos Text" panose="020B0604020202020204" charset="0"/>
                <a:cs typeface="Golos Text" panose="020B0604020202020204" charset="0"/>
              </a:rPr>
              <a:t>Exemple</a:t>
            </a:r>
            <a:r>
              <a:rPr lang="en-US" sz="2000" i="1" dirty="0">
                <a:solidFill>
                  <a:schemeClr val="tx1">
                    <a:lumMod val="20000"/>
                    <a:lumOff val="80000"/>
                  </a:schemeClr>
                </a:solidFill>
                <a:latin typeface="Golos Text" panose="020B0604020202020204" charset="0"/>
                <a:cs typeface="Golos Text" panose="020B0604020202020204" charset="0"/>
              </a:rPr>
              <a:t> </a:t>
            </a:r>
            <a:r>
              <a:rPr lang="en-US" sz="2000" i="1" dirty="0" err="1">
                <a:solidFill>
                  <a:schemeClr val="tx1">
                    <a:lumMod val="20000"/>
                    <a:lumOff val="80000"/>
                  </a:schemeClr>
                </a:solidFill>
                <a:latin typeface="Golos Text" panose="020B0604020202020204" charset="0"/>
                <a:cs typeface="Golos Text" panose="020B0604020202020204" charset="0"/>
              </a:rPr>
              <a:t>apocryphe</a:t>
            </a:r>
            <a:r>
              <a:rPr lang="en-US" sz="2000" i="1" dirty="0">
                <a:solidFill>
                  <a:schemeClr val="tx1">
                    <a:lumMod val="20000"/>
                    <a:lumOff val="80000"/>
                  </a:schemeClr>
                </a:solidFill>
                <a:latin typeface="Golos Text" panose="020B0604020202020204" charset="0"/>
                <a:cs typeface="Golos Text" panose="020B0604020202020204" charset="0"/>
              </a:rPr>
              <a:t> non </a:t>
            </a:r>
            <a:r>
              <a:rPr lang="en-US" sz="2000" i="1" dirty="0" err="1">
                <a:solidFill>
                  <a:schemeClr val="tx1">
                    <a:lumMod val="20000"/>
                    <a:lumOff val="80000"/>
                  </a:schemeClr>
                </a:solidFill>
                <a:latin typeface="Golos Text" panose="020B0604020202020204" charset="0"/>
                <a:cs typeface="Golos Text" panose="020B0604020202020204" charset="0"/>
              </a:rPr>
              <a:t>attesté</a:t>
            </a:r>
            <a:r>
              <a:rPr lang="en-US" sz="2000" i="1" dirty="0">
                <a:solidFill>
                  <a:schemeClr val="tx1">
                    <a:lumMod val="20000"/>
                    <a:lumOff val="80000"/>
                  </a:schemeClr>
                </a:solidFill>
                <a:latin typeface="Golos Text" panose="020B0604020202020204" charset="0"/>
                <a:cs typeface="Golos Text" panose="020B0604020202020204" charset="0"/>
              </a:rPr>
              <a:t>)</a:t>
            </a:r>
            <a:endParaRPr kumimoji="0" lang="en-US" sz="20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757180" y="1282729"/>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“Out of mind, out of sight”</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757180" y="2058374"/>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1079246" y="2834020"/>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“Invisible idiot”</a:t>
            </a:r>
          </a:p>
        </p:txBody>
      </p:sp>
      <p:sp>
        <p:nvSpPr>
          <p:cNvPr id="2" name="ZoneTexte 1">
            <a:extLst>
              <a:ext uri="{FF2B5EF4-FFF2-40B4-BE49-F238E27FC236}">
                <a16:creationId xmlns:a16="http://schemas.microsoft.com/office/drawing/2014/main" id="{14345AE0-0C36-3F25-186E-162E69A7D819}"/>
              </a:ext>
            </a:extLst>
          </p:cNvPr>
          <p:cNvSpPr txBox="1"/>
          <p:nvPr/>
        </p:nvSpPr>
        <p:spPr>
          <a:xfrm>
            <a:off x="3603690" y="4047460"/>
            <a:ext cx="5110716" cy="523220"/>
          </a:xfrm>
          <a:prstGeom prst="rect">
            <a:avLst/>
          </a:prstGeom>
          <a:noFill/>
        </p:spPr>
        <p:txBody>
          <a:bodyPr wrap="square" rtlCol="0">
            <a:spAutoFit/>
          </a:bodyPr>
          <a:lstStyle/>
          <a:p>
            <a:r>
              <a:rPr lang="it-IT" dirty="0" err="1">
                <a:solidFill>
                  <a:schemeClr val="tx1">
                    <a:lumMod val="20000"/>
                    <a:lumOff val="80000"/>
                  </a:schemeClr>
                </a:solidFill>
                <a:latin typeface="Golos Text" panose="020B0604020202020204" charset="0"/>
                <a:cs typeface="Golos Text" panose="020B0604020202020204" charset="0"/>
              </a:rPr>
              <a:t>cité</a:t>
            </a:r>
            <a:r>
              <a:rPr lang="it-IT" dirty="0">
                <a:solidFill>
                  <a:schemeClr val="tx1">
                    <a:lumMod val="20000"/>
                    <a:lumOff val="80000"/>
                  </a:schemeClr>
                </a:solidFill>
                <a:latin typeface="Golos Text" panose="020B0604020202020204" charset="0"/>
                <a:cs typeface="Golos Text" panose="020B0604020202020204" charset="0"/>
              </a:rPr>
              <a:t> par John </a:t>
            </a:r>
            <a:r>
              <a:rPr lang="it-IT" dirty="0" err="1">
                <a:solidFill>
                  <a:schemeClr val="tx1">
                    <a:lumMod val="20000"/>
                    <a:lumOff val="80000"/>
                  </a:schemeClr>
                </a:solidFill>
                <a:latin typeface="Golos Text" panose="020B0604020202020204" charset="0"/>
                <a:cs typeface="Golos Text" panose="020B0604020202020204" charset="0"/>
              </a:rPr>
              <a:t>Hutchins</a:t>
            </a:r>
            <a:r>
              <a:rPr lang="it-IT" dirty="0">
                <a:solidFill>
                  <a:schemeClr val="tx1">
                    <a:lumMod val="20000"/>
                    <a:lumOff val="80000"/>
                  </a:schemeClr>
                </a:solidFill>
                <a:latin typeface="Golos Text" panose="020B0604020202020204" charset="0"/>
                <a:cs typeface="Golos Text" panose="020B0604020202020204" charset="0"/>
              </a:rPr>
              <a:t>, </a:t>
            </a:r>
            <a:r>
              <a:rPr lang="it-IT" dirty="0" err="1">
                <a:solidFill>
                  <a:schemeClr val="tx1">
                    <a:lumMod val="20000"/>
                    <a:lumOff val="80000"/>
                  </a:schemeClr>
                </a:solidFill>
                <a:latin typeface="Golos Text" panose="020B0604020202020204" charset="0"/>
                <a:cs typeface="Golos Text" panose="020B0604020202020204" charset="0"/>
              </a:rPr>
              <a:t>Harper’s</a:t>
            </a:r>
            <a:r>
              <a:rPr lang="it-IT" dirty="0">
                <a:solidFill>
                  <a:schemeClr val="tx1">
                    <a:lumMod val="20000"/>
                    <a:lumOff val="80000"/>
                  </a:schemeClr>
                </a:solidFill>
                <a:latin typeface="Golos Text" panose="020B0604020202020204" charset="0"/>
                <a:cs typeface="Golos Text" panose="020B0604020202020204" charset="0"/>
              </a:rPr>
              <a:t> Magazine, August 1962</a:t>
            </a:r>
          </a:p>
          <a:p>
            <a:r>
              <a:rPr lang="en-US" dirty="0">
                <a:solidFill>
                  <a:schemeClr val="tx1">
                    <a:lumMod val="20000"/>
                    <a:lumOff val="80000"/>
                  </a:schemeClr>
                </a:solidFill>
                <a:latin typeface="Golos Text" panose="020B0604020202020204" charset="0"/>
                <a:cs typeface="Golos Text" panose="020B0604020202020204" charset="0"/>
                <a:hlinkClick r:id="rId3"/>
              </a:rPr>
              <a:t>"The whisky was invisible", or Persistent myths of MT"</a:t>
            </a:r>
            <a:endParaRPr lang="fr-FR" dirty="0">
              <a:solidFill>
                <a:schemeClr val="tx1">
                  <a:lumMod val="20000"/>
                  <a:lumOff val="80000"/>
                </a:schemeClr>
              </a:solidFill>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942063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36"/>
          <p:cNvSpPr txBox="1">
            <a:spLocks noGrp="1"/>
          </p:cNvSpPr>
          <p:nvPr>
            <p:ph type="title"/>
          </p:nvPr>
        </p:nvSpPr>
        <p:spPr>
          <a:xfrm>
            <a:off x="720000" y="5986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1966 - Rapport ALPAC (I)</a:t>
            </a:r>
            <a:endParaRPr dirty="0"/>
          </a:p>
        </p:txBody>
      </p:sp>
      <p:sp>
        <p:nvSpPr>
          <p:cNvPr id="1536" name="Google Shape;1536;p36"/>
          <p:cNvSpPr txBox="1">
            <a:spLocks noGrp="1"/>
          </p:cNvSpPr>
          <p:nvPr>
            <p:ph type="subTitle" idx="1"/>
          </p:nvPr>
        </p:nvSpPr>
        <p:spPr>
          <a:xfrm>
            <a:off x="626866" y="1584131"/>
            <a:ext cx="8305467"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Automatic Language Processing Advisory Committee</a:t>
            </a:r>
          </a:p>
        </p:txBody>
      </p:sp>
      <p:sp>
        <p:nvSpPr>
          <p:cNvPr id="1537" name="Google Shape;1537;p36"/>
          <p:cNvSpPr txBox="1">
            <a:spLocks noGrp="1"/>
          </p:cNvSpPr>
          <p:nvPr>
            <p:ph type="subTitle" idx="2"/>
          </p:nvPr>
        </p:nvSpPr>
        <p:spPr>
          <a:xfrm>
            <a:off x="626866" y="2616999"/>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E</a:t>
            </a:r>
            <a:r>
              <a:rPr lang="en" sz="1600" dirty="0"/>
              <a:t>valuer les progrès des derniers dix ans en linguistique computationnelle et en particulier en traduction automatique</a:t>
            </a:r>
            <a:endParaRPr sz="1600" dirty="0"/>
          </a:p>
        </p:txBody>
      </p:sp>
      <p:sp>
        <p:nvSpPr>
          <p:cNvPr id="1538" name="Google Shape;1538;p36"/>
          <p:cNvSpPr txBox="1">
            <a:spLocks noGrp="1"/>
          </p:cNvSpPr>
          <p:nvPr>
            <p:ph type="subTitle" idx="3"/>
          </p:nvPr>
        </p:nvSpPr>
        <p:spPr>
          <a:xfrm>
            <a:off x="626866" y="3824814"/>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La recherche en TA n’était pas suffisante, il faut recentrer les recherches sur la linguistique computationnelle de base d’abord </a:t>
            </a:r>
            <a:r>
              <a:rPr lang="en" sz="1600" dirty="0">
                <a:sym typeface="Wingdings" panose="05000000000000000000" pitchFamily="2" charset="2"/>
              </a:rPr>
              <a:t> réduction des financements en TA</a:t>
            </a:r>
          </a:p>
          <a:p>
            <a:pPr marL="0" lvl="0" indent="0" algn="l" rtl="0">
              <a:spcBef>
                <a:spcPts val="0"/>
              </a:spcBef>
              <a:spcAft>
                <a:spcPts val="0"/>
              </a:spcAft>
              <a:buNone/>
            </a:pPr>
            <a:r>
              <a:rPr lang="en" sz="1600" b="1" i="1" dirty="0">
                <a:sym typeface="Wingdings" panose="05000000000000000000" pitchFamily="2" charset="2"/>
              </a:rPr>
              <a:t>Premier HIVER DE L’IA</a:t>
            </a:r>
            <a:endParaRPr sz="1600" b="1" i="1" dirty="0"/>
          </a:p>
        </p:txBody>
      </p:sp>
      <p:sp>
        <p:nvSpPr>
          <p:cNvPr id="1539" name="Google Shape;1539;p36"/>
          <p:cNvSpPr txBox="1">
            <a:spLocks noGrp="1"/>
          </p:cNvSpPr>
          <p:nvPr>
            <p:ph type="subTitle" idx="4"/>
          </p:nvPr>
        </p:nvSpPr>
        <p:spPr>
          <a:xfrm>
            <a:off x="626866" y="1249738"/>
            <a:ext cx="8305467"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ALPAC</a:t>
            </a:r>
            <a:endParaRPr dirty="0"/>
          </a:p>
        </p:txBody>
      </p:sp>
      <p:sp>
        <p:nvSpPr>
          <p:cNvPr id="1540" name="Google Shape;1540;p36"/>
          <p:cNvSpPr txBox="1">
            <a:spLocks noGrp="1"/>
          </p:cNvSpPr>
          <p:nvPr>
            <p:ph type="subTitle" idx="5"/>
          </p:nvPr>
        </p:nvSpPr>
        <p:spPr>
          <a:xfrm>
            <a:off x="626866" y="2271277"/>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Objectifs</a:t>
            </a:r>
            <a:endParaRPr dirty="0"/>
          </a:p>
        </p:txBody>
      </p:sp>
      <p:sp>
        <p:nvSpPr>
          <p:cNvPr id="1541" name="Google Shape;1541;p36"/>
          <p:cNvSpPr txBox="1">
            <a:spLocks noGrp="1"/>
          </p:cNvSpPr>
          <p:nvPr>
            <p:ph type="subTitle" idx="6"/>
          </p:nvPr>
        </p:nvSpPr>
        <p:spPr>
          <a:xfrm>
            <a:off x="626866" y="3479092"/>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Résultats du rapport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000349-F5E7-FBFC-87B0-B02032584768}"/>
              </a:ext>
            </a:extLst>
          </p:cNvPr>
          <p:cNvSpPr>
            <a:spLocks noGrp="1"/>
          </p:cNvSpPr>
          <p:nvPr>
            <p:ph type="title"/>
          </p:nvPr>
        </p:nvSpPr>
        <p:spPr>
          <a:xfrm>
            <a:off x="717750" y="579333"/>
            <a:ext cx="7708500" cy="572700"/>
          </a:xfrm>
        </p:spPr>
        <p:txBody>
          <a:bodyPr/>
          <a:lstStyle/>
          <a:p>
            <a:r>
              <a:rPr lang="fr-FR" dirty="0"/>
              <a:t>1966 - Rapport ALPAC (II)</a:t>
            </a:r>
          </a:p>
        </p:txBody>
      </p:sp>
      <p:sp>
        <p:nvSpPr>
          <p:cNvPr id="3" name="Sous-titre 2">
            <a:extLst>
              <a:ext uri="{FF2B5EF4-FFF2-40B4-BE49-F238E27FC236}">
                <a16:creationId xmlns:a16="http://schemas.microsoft.com/office/drawing/2014/main" id="{F155B4D7-168A-237F-12CB-BF7E10D040EE}"/>
              </a:ext>
            </a:extLst>
          </p:cNvPr>
          <p:cNvSpPr>
            <a:spLocks noGrp="1"/>
          </p:cNvSpPr>
          <p:nvPr>
            <p:ph type="subTitle" idx="1"/>
          </p:nvPr>
        </p:nvSpPr>
        <p:spPr>
          <a:xfrm>
            <a:off x="787400" y="1406517"/>
            <a:ext cx="7447123" cy="2871300"/>
          </a:xfrm>
        </p:spPr>
        <p:txBody>
          <a:bodyPr/>
          <a:lstStyle/>
          <a:p>
            <a:pPr marL="139700" indent="0">
              <a:buNone/>
            </a:pPr>
            <a:r>
              <a:rPr lang="it-IT" sz="1800" dirty="0"/>
              <a:t>- Pas la </a:t>
            </a:r>
            <a:r>
              <a:rPr lang="it-IT" sz="1800" dirty="0" err="1"/>
              <a:t>peine</a:t>
            </a:r>
            <a:r>
              <a:rPr lang="it-IT" sz="1800" dirty="0"/>
              <a:t> d’investir plus </a:t>
            </a:r>
            <a:r>
              <a:rPr lang="it-IT" sz="1800" dirty="0" err="1"/>
              <a:t>dans</a:t>
            </a:r>
            <a:r>
              <a:rPr lang="it-IT" sz="1800" dirty="0"/>
              <a:t> la TA</a:t>
            </a:r>
            <a:r>
              <a:rPr lang="fr-FR" sz="1800" dirty="0"/>
              <a:t> (marché relativement petit, traductions automatiques encore fortement erronées)</a:t>
            </a:r>
          </a:p>
          <a:p>
            <a:pPr marL="139700" indent="0">
              <a:buNone/>
            </a:pPr>
            <a:r>
              <a:rPr lang="fr-FR" sz="1800" dirty="0"/>
              <a:t>- S’orienter dans le développement d’outils de support à la traduction (dictionnaires numériques)</a:t>
            </a:r>
          </a:p>
          <a:p>
            <a:pPr marL="139700" indent="0">
              <a:buNone/>
            </a:pPr>
            <a:endParaRPr lang="fr-FR" sz="1800" dirty="0"/>
          </a:p>
          <a:p>
            <a:pPr marL="139700" indent="0" algn="ctr">
              <a:buNone/>
            </a:pPr>
            <a:r>
              <a:rPr lang="fr-FR" sz="1800" dirty="0"/>
              <a:t>Passage de la Traduction Automatique</a:t>
            </a:r>
          </a:p>
          <a:p>
            <a:pPr marL="139700" indent="0" algn="ctr">
              <a:buNone/>
            </a:pPr>
            <a:r>
              <a:rPr lang="fr-FR" sz="1800" dirty="0"/>
              <a:t>à la Traduction Assisté par l’Ordinateur</a:t>
            </a:r>
          </a:p>
          <a:p>
            <a:pPr algn="ctr">
              <a:buFont typeface="Wingdings" panose="05000000000000000000" pitchFamily="2" charset="2"/>
              <a:buChar char="à"/>
            </a:pPr>
            <a:r>
              <a:rPr lang="fr-FR" sz="1800" dirty="0">
                <a:sym typeface="Wingdings" panose="05000000000000000000" pitchFamily="2" charset="2"/>
              </a:rPr>
              <a:t>Naissance de la Linguistique Computationnelle </a:t>
            </a:r>
          </a:p>
          <a:p>
            <a:pPr marL="139700" indent="0" algn="ctr">
              <a:buNone/>
            </a:pPr>
            <a:r>
              <a:rPr lang="fr-FR" sz="1800" dirty="0">
                <a:sym typeface="Wingdings" panose="05000000000000000000" pitchFamily="2" charset="2"/>
              </a:rPr>
              <a:t>et de la Linguistique des Corpus</a:t>
            </a:r>
            <a:endParaRPr lang="it-IT" sz="1800" dirty="0"/>
          </a:p>
        </p:txBody>
      </p:sp>
    </p:spTree>
    <p:extLst>
      <p:ext uri="{BB962C8B-B14F-4D97-AF65-F5344CB8AC3E}">
        <p14:creationId xmlns:p14="http://schemas.microsoft.com/office/powerpoint/2010/main" val="411817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Périodisation</a:t>
            </a:r>
            <a:endParaRPr dirty="0"/>
          </a:p>
        </p:txBody>
      </p:sp>
      <p:sp>
        <p:nvSpPr>
          <p:cNvPr id="4" name="ZoneTexte 3">
            <a:extLst>
              <a:ext uri="{FF2B5EF4-FFF2-40B4-BE49-F238E27FC236}">
                <a16:creationId xmlns:a16="http://schemas.microsoft.com/office/drawing/2014/main" id="{27F979AB-EC49-1A6E-FE86-EAF9AAC868EC}"/>
              </a:ext>
            </a:extLst>
          </p:cNvPr>
          <p:cNvSpPr txBox="1"/>
          <p:nvPr/>
        </p:nvSpPr>
        <p:spPr>
          <a:xfrm>
            <a:off x="1738600" y="1214812"/>
            <a:ext cx="5918200" cy="1384995"/>
          </a:xfrm>
          <a:prstGeom prst="rect">
            <a:avLst/>
          </a:prstGeom>
          <a:noFill/>
        </p:spPr>
        <p:txBody>
          <a:bodyPr wrap="square" rtlCol="0">
            <a:spAutoFit/>
          </a:bodyPr>
          <a:lstStyle/>
          <a:p>
            <a:r>
              <a:rPr lang="fr-FR" sz="2800" dirty="0">
                <a:solidFill>
                  <a:schemeClr val="bg1"/>
                </a:solidFill>
                <a:latin typeface="Figtree" panose="020B0604020202020204" charset="0"/>
                <a:cs typeface="Figtree" panose="020B0604020202020204" charset="0"/>
              </a:rPr>
              <a:t>Période Symbolique (1950-1990)</a:t>
            </a:r>
          </a:p>
          <a:p>
            <a:r>
              <a:rPr lang="fr-FR" sz="2800" dirty="0">
                <a:solidFill>
                  <a:schemeClr val="bg1"/>
                </a:solidFill>
                <a:latin typeface="Figtree" panose="020B0604020202020204" charset="0"/>
                <a:cs typeface="Figtree" panose="020B0604020202020204" charset="0"/>
              </a:rPr>
              <a:t>Période Statistique   (1990-2010)</a:t>
            </a:r>
          </a:p>
          <a:p>
            <a:r>
              <a:rPr lang="fr-FR" sz="2800" dirty="0">
                <a:solidFill>
                  <a:schemeClr val="bg1"/>
                </a:solidFill>
                <a:latin typeface="Figtree" panose="020B0604020202020204" charset="0"/>
                <a:cs typeface="Figtree" panose="020B0604020202020204" charset="0"/>
              </a:rPr>
              <a:t>Période Neuronale         (2010-…)</a:t>
            </a:r>
          </a:p>
        </p:txBody>
      </p:sp>
      <p:pic>
        <p:nvPicPr>
          <p:cNvPr id="2" name="Image 2">
            <a:extLst>
              <a:ext uri="{FF2B5EF4-FFF2-40B4-BE49-F238E27FC236}">
                <a16:creationId xmlns:a16="http://schemas.microsoft.com/office/drawing/2014/main" id="{FB60336C-D29A-45AB-A0A5-25C3F49EFF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9954" y="2861332"/>
            <a:ext cx="5508625"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Périodisation</a:t>
            </a:r>
            <a:endParaRPr dirty="0"/>
          </a:p>
        </p:txBody>
      </p:sp>
      <p:sp>
        <p:nvSpPr>
          <p:cNvPr id="4" name="ZoneTexte 3">
            <a:extLst>
              <a:ext uri="{FF2B5EF4-FFF2-40B4-BE49-F238E27FC236}">
                <a16:creationId xmlns:a16="http://schemas.microsoft.com/office/drawing/2014/main" id="{27F979AB-EC49-1A6E-FE86-EAF9AAC868EC}"/>
              </a:ext>
            </a:extLst>
          </p:cNvPr>
          <p:cNvSpPr txBox="1"/>
          <p:nvPr/>
        </p:nvSpPr>
        <p:spPr>
          <a:xfrm>
            <a:off x="689705" y="1213614"/>
            <a:ext cx="7629124" cy="3754874"/>
          </a:xfrm>
          <a:prstGeom prst="rect">
            <a:avLst/>
          </a:prstGeom>
          <a:noFill/>
        </p:spPr>
        <p:txBody>
          <a:bodyPr wrap="square" rtlCol="0">
            <a:spAutoFit/>
          </a:bodyPr>
          <a:lstStyle/>
          <a:p>
            <a:r>
              <a:rPr lang="fr-FR" sz="2800" dirty="0">
                <a:solidFill>
                  <a:schemeClr val="bg1"/>
                </a:solidFill>
                <a:latin typeface="Figtree" panose="020B0604020202020204" charset="0"/>
                <a:cs typeface="Figtree" panose="020B0604020202020204" charset="0"/>
              </a:rPr>
              <a:t>1. </a:t>
            </a:r>
            <a:r>
              <a:rPr lang="fr-FR" sz="2800" dirty="0" err="1">
                <a:solidFill>
                  <a:schemeClr val="bg1"/>
                </a:solidFill>
                <a:latin typeface="Figtree" panose="020B0604020202020204" charset="0"/>
                <a:cs typeface="Figtree" panose="020B0604020202020204" charset="0"/>
              </a:rPr>
              <a:t>Early</a:t>
            </a:r>
            <a:r>
              <a:rPr lang="fr-FR" sz="2800" dirty="0">
                <a:solidFill>
                  <a:schemeClr val="bg1"/>
                </a:solidFill>
                <a:latin typeface="Figtree" panose="020B0604020202020204" charset="0"/>
                <a:cs typeface="Figtree" panose="020B0604020202020204" charset="0"/>
              </a:rPr>
              <a:t> explorations     (1940-1969)</a:t>
            </a:r>
          </a:p>
          <a:p>
            <a:r>
              <a:rPr lang="fr-FR" sz="2800" dirty="0">
                <a:solidFill>
                  <a:schemeClr val="bg1"/>
                </a:solidFill>
                <a:latin typeface="Figtree" panose="020B0604020202020204" charset="0"/>
                <a:cs typeface="Figtree" panose="020B0604020202020204" charset="0"/>
              </a:rPr>
              <a:t>2. Hand-</a:t>
            </a:r>
            <a:r>
              <a:rPr lang="fr-FR" sz="2800" dirty="0" err="1">
                <a:solidFill>
                  <a:schemeClr val="bg1"/>
                </a:solidFill>
                <a:latin typeface="Figtree" panose="020B0604020202020204" charset="0"/>
                <a:cs typeface="Figtree" panose="020B0604020202020204" charset="0"/>
              </a:rPr>
              <a:t>build</a:t>
            </a:r>
            <a:r>
              <a:rPr lang="fr-FR" sz="2800" dirty="0">
                <a:solidFill>
                  <a:schemeClr val="bg1"/>
                </a:solidFill>
                <a:latin typeface="Figtree" panose="020B0604020202020204" charset="0"/>
                <a:cs typeface="Figtree" panose="020B0604020202020204" charset="0"/>
              </a:rPr>
              <a:t> </a:t>
            </a:r>
            <a:r>
              <a:rPr lang="fr-FR" sz="2800" dirty="0" err="1">
                <a:solidFill>
                  <a:schemeClr val="bg1"/>
                </a:solidFill>
                <a:latin typeface="Figtree" panose="020B0604020202020204" charset="0"/>
                <a:cs typeface="Figtree" panose="020B0604020202020204" charset="0"/>
              </a:rPr>
              <a:t>systems</a:t>
            </a:r>
            <a:r>
              <a:rPr lang="fr-FR" sz="2800" dirty="0">
                <a:solidFill>
                  <a:schemeClr val="bg1"/>
                </a:solidFill>
                <a:latin typeface="Figtree" panose="020B0604020202020204" charset="0"/>
                <a:cs typeface="Figtree" panose="020B0604020202020204" charset="0"/>
              </a:rPr>
              <a:t> (1970-1992)</a:t>
            </a:r>
          </a:p>
          <a:p>
            <a:r>
              <a:rPr lang="fr-FR" sz="2800" dirty="0">
                <a:solidFill>
                  <a:schemeClr val="bg1"/>
                </a:solidFill>
                <a:latin typeface="Figtree" panose="020B0604020202020204" charset="0"/>
                <a:cs typeface="Figtree" panose="020B0604020202020204" charset="0"/>
              </a:rPr>
              <a:t>3. </a:t>
            </a:r>
            <a:r>
              <a:rPr lang="fr-FR" sz="2800" dirty="0" err="1">
                <a:solidFill>
                  <a:schemeClr val="bg1"/>
                </a:solidFill>
                <a:latin typeface="Figtree" panose="020B0604020202020204" charset="0"/>
                <a:cs typeface="Figtree" panose="020B0604020202020204" charset="0"/>
              </a:rPr>
              <a:t>Statistical</a:t>
            </a:r>
            <a:r>
              <a:rPr lang="fr-FR" sz="2800" dirty="0">
                <a:solidFill>
                  <a:schemeClr val="bg1"/>
                </a:solidFill>
                <a:latin typeface="Figtree" panose="020B0604020202020204" charset="0"/>
                <a:cs typeface="Figtree" panose="020B0604020202020204" charset="0"/>
              </a:rPr>
              <a:t> or </a:t>
            </a:r>
            <a:r>
              <a:rPr lang="fr-FR" sz="2800" dirty="0" err="1">
                <a:solidFill>
                  <a:schemeClr val="bg1"/>
                </a:solidFill>
                <a:latin typeface="Figtree" panose="020B0604020202020204" charset="0"/>
                <a:cs typeface="Figtree" panose="020B0604020202020204" charset="0"/>
              </a:rPr>
              <a:t>probabilistic</a:t>
            </a:r>
            <a:r>
              <a:rPr lang="fr-FR" sz="2800" dirty="0">
                <a:solidFill>
                  <a:schemeClr val="bg1"/>
                </a:solidFill>
                <a:latin typeface="Figtree" panose="020B0604020202020204" charset="0"/>
                <a:cs typeface="Figtree" panose="020B0604020202020204" charset="0"/>
              </a:rPr>
              <a:t> NLP (1993-2012)</a:t>
            </a:r>
          </a:p>
          <a:p>
            <a:r>
              <a:rPr lang="fr-FR" sz="2800" dirty="0">
                <a:solidFill>
                  <a:schemeClr val="bg1"/>
                </a:solidFill>
                <a:latin typeface="Figtree" panose="020B0604020202020204" charset="0"/>
                <a:cs typeface="Figtree" panose="020B0604020202020204" charset="0"/>
              </a:rPr>
              <a:t>4. Deep Learning or </a:t>
            </a:r>
            <a:r>
              <a:rPr lang="fr-FR" sz="2800" dirty="0" err="1">
                <a:solidFill>
                  <a:schemeClr val="bg1"/>
                </a:solidFill>
                <a:latin typeface="Figtree" panose="020B0604020202020204" charset="0"/>
                <a:cs typeface="Figtree" panose="020B0604020202020204" charset="0"/>
              </a:rPr>
              <a:t>Artificial</a:t>
            </a:r>
            <a:r>
              <a:rPr lang="fr-FR" sz="2800" dirty="0">
                <a:solidFill>
                  <a:schemeClr val="bg1"/>
                </a:solidFill>
                <a:latin typeface="Figtree" panose="020B0604020202020204" charset="0"/>
                <a:cs typeface="Figtree" panose="020B0604020202020204" charset="0"/>
              </a:rPr>
              <a:t> Neural Networks</a:t>
            </a:r>
          </a:p>
          <a:p>
            <a:r>
              <a:rPr lang="fr-FR" sz="2800" dirty="0" err="1">
                <a:solidFill>
                  <a:schemeClr val="bg1"/>
                </a:solidFill>
                <a:latin typeface="Figtree" panose="020B0604020202020204" charset="0"/>
                <a:cs typeface="Figtree" panose="020B0604020202020204" charset="0"/>
              </a:rPr>
              <a:t>Unsupervised</a:t>
            </a:r>
            <a:r>
              <a:rPr lang="fr-FR" sz="2800" dirty="0">
                <a:solidFill>
                  <a:schemeClr val="bg1"/>
                </a:solidFill>
                <a:latin typeface="Figtree" panose="020B0604020202020204" charset="0"/>
                <a:cs typeface="Figtree" panose="020B0604020202020204" charset="0"/>
              </a:rPr>
              <a:t> or </a:t>
            </a:r>
            <a:r>
              <a:rPr lang="fr-FR" sz="2800" dirty="0" err="1">
                <a:solidFill>
                  <a:schemeClr val="bg1"/>
                </a:solidFill>
                <a:latin typeface="Figtree" panose="020B0604020202020204" charset="0"/>
                <a:cs typeface="Figtree" panose="020B0604020202020204" charset="0"/>
              </a:rPr>
              <a:t>Selfsupervised</a:t>
            </a:r>
            <a:endParaRPr lang="fr-FR" sz="2800" dirty="0">
              <a:solidFill>
                <a:schemeClr val="bg1"/>
              </a:solidFill>
              <a:latin typeface="Figtree" panose="020B0604020202020204" charset="0"/>
              <a:cs typeface="Figtree" panose="020B0604020202020204" charset="0"/>
            </a:endParaRPr>
          </a:p>
          <a:p>
            <a:r>
              <a:rPr lang="fr-FR" sz="2800" dirty="0" err="1">
                <a:solidFill>
                  <a:schemeClr val="bg1"/>
                </a:solidFill>
                <a:latin typeface="Figtree" panose="020B0604020202020204" charset="0"/>
                <a:cs typeface="Figtree" panose="020B0604020202020204" charset="0"/>
              </a:rPr>
              <a:t>Reinforcement</a:t>
            </a:r>
            <a:r>
              <a:rPr lang="fr-FR" sz="2800" dirty="0">
                <a:solidFill>
                  <a:schemeClr val="bg1"/>
                </a:solidFill>
                <a:latin typeface="Figtree" panose="020B0604020202020204" charset="0"/>
                <a:cs typeface="Figtree" panose="020B0604020202020204" charset="0"/>
              </a:rPr>
              <a:t> </a:t>
            </a:r>
            <a:r>
              <a:rPr lang="fr-FR" sz="2800" dirty="0" err="1">
                <a:solidFill>
                  <a:schemeClr val="bg1"/>
                </a:solidFill>
                <a:latin typeface="Figtree" panose="020B0604020202020204" charset="0"/>
                <a:cs typeface="Figtree" panose="020B0604020202020204" charset="0"/>
              </a:rPr>
              <a:t>learning</a:t>
            </a:r>
            <a:r>
              <a:rPr lang="fr-FR" sz="2800" dirty="0">
                <a:solidFill>
                  <a:schemeClr val="bg1"/>
                </a:solidFill>
                <a:latin typeface="Figtree" panose="020B0604020202020204" charset="0"/>
                <a:cs typeface="Figtree" panose="020B0604020202020204" charset="0"/>
              </a:rPr>
              <a:t> (2013-now)</a:t>
            </a:r>
          </a:p>
          <a:p>
            <a:pPr algn="r"/>
            <a:endParaRPr lang="fr-FR" dirty="0">
              <a:solidFill>
                <a:schemeClr val="bg1"/>
              </a:solidFill>
              <a:effectLst/>
              <a:latin typeface="Figtree" panose="020B0604020202020204" charset="0"/>
            </a:endParaRPr>
          </a:p>
          <a:p>
            <a:pPr algn="r"/>
            <a:r>
              <a:rPr lang="fr-FR" dirty="0">
                <a:solidFill>
                  <a:schemeClr val="bg1"/>
                </a:solidFill>
                <a:effectLst/>
                <a:latin typeface="Figtree" panose="020B0604020202020204" charset="0"/>
              </a:rPr>
              <a:t>Manning, C. D. (2022). Human </a:t>
            </a:r>
            <a:r>
              <a:rPr lang="fr-FR" dirty="0" err="1">
                <a:solidFill>
                  <a:schemeClr val="bg1"/>
                </a:solidFill>
                <a:effectLst/>
                <a:latin typeface="Figtree" panose="020B0604020202020204" charset="0"/>
              </a:rPr>
              <a:t>Language</a:t>
            </a:r>
            <a:r>
              <a:rPr lang="fr-FR" dirty="0">
                <a:solidFill>
                  <a:schemeClr val="bg1"/>
                </a:solidFill>
                <a:effectLst/>
                <a:latin typeface="Figtree" panose="020B0604020202020204" charset="0"/>
              </a:rPr>
              <a:t> </a:t>
            </a:r>
            <a:r>
              <a:rPr lang="fr-FR" dirty="0" err="1">
                <a:solidFill>
                  <a:schemeClr val="bg1"/>
                </a:solidFill>
                <a:effectLst/>
                <a:latin typeface="Figtree" panose="020B0604020202020204" charset="0"/>
              </a:rPr>
              <a:t>Understanding</a:t>
            </a:r>
            <a:r>
              <a:rPr lang="fr-FR" dirty="0">
                <a:solidFill>
                  <a:schemeClr val="bg1"/>
                </a:solidFill>
                <a:effectLst/>
                <a:latin typeface="Figtree" panose="020B0604020202020204" charset="0"/>
              </a:rPr>
              <a:t> &amp; </a:t>
            </a:r>
            <a:r>
              <a:rPr lang="fr-FR" dirty="0" err="1">
                <a:solidFill>
                  <a:schemeClr val="bg1"/>
                </a:solidFill>
                <a:effectLst/>
                <a:latin typeface="Figtree" panose="020B0604020202020204" charset="0"/>
              </a:rPr>
              <a:t>Reasoning</a:t>
            </a:r>
            <a:r>
              <a:rPr lang="fr-FR" dirty="0">
                <a:solidFill>
                  <a:schemeClr val="bg1"/>
                </a:solidFill>
                <a:effectLst/>
                <a:latin typeface="Figtree" panose="020B0604020202020204" charset="0"/>
              </a:rPr>
              <a:t>. </a:t>
            </a:r>
            <a:r>
              <a:rPr lang="fr-FR" i="1" dirty="0" err="1">
                <a:solidFill>
                  <a:schemeClr val="bg1"/>
                </a:solidFill>
                <a:effectLst/>
                <a:latin typeface="Figtree" panose="020B0604020202020204" charset="0"/>
              </a:rPr>
              <a:t>Daedalus</a:t>
            </a:r>
            <a:r>
              <a:rPr lang="fr-FR" dirty="0">
                <a:solidFill>
                  <a:schemeClr val="bg1"/>
                </a:solidFill>
                <a:effectLst/>
                <a:latin typeface="Figtree" panose="020B0604020202020204" charset="0"/>
              </a:rPr>
              <a:t>, </a:t>
            </a:r>
            <a:r>
              <a:rPr lang="fr-FR" i="1" dirty="0">
                <a:solidFill>
                  <a:schemeClr val="bg1"/>
                </a:solidFill>
                <a:effectLst/>
                <a:latin typeface="Figtree" panose="020B0604020202020204" charset="0"/>
              </a:rPr>
              <a:t>151</a:t>
            </a:r>
            <a:r>
              <a:rPr lang="fr-FR" dirty="0">
                <a:solidFill>
                  <a:schemeClr val="bg1"/>
                </a:solidFill>
                <a:effectLst/>
                <a:latin typeface="Figtree" panose="020B0604020202020204" charset="0"/>
              </a:rPr>
              <a:t>(2), 127‑138. </a:t>
            </a:r>
            <a:r>
              <a:rPr lang="fr-FR" dirty="0">
                <a:solidFill>
                  <a:schemeClr val="bg1"/>
                </a:solidFill>
                <a:effectLst/>
                <a:latin typeface="Figtree" panose="020B0604020202020204" charset="0"/>
                <a:hlinkClick r:id="rId3">
                  <a:extLst>
                    <a:ext uri="{A12FA001-AC4F-418D-AE19-62706E023703}">
                      <ahyp:hlinkClr xmlns:ahyp="http://schemas.microsoft.com/office/drawing/2018/hyperlinkcolor" val="tx"/>
                    </a:ext>
                  </a:extLst>
                </a:hlinkClick>
              </a:rPr>
              <a:t>https://doi.org/10.1162/daed_a_01905</a:t>
            </a:r>
            <a:endParaRPr lang="fr-FR" dirty="0">
              <a:solidFill>
                <a:schemeClr val="bg1"/>
              </a:solidFill>
              <a:effectLst/>
              <a:latin typeface="Figtree" panose="020B0604020202020204" charset="0"/>
            </a:endParaRPr>
          </a:p>
          <a:p>
            <a:endParaRPr lang="fr-FR" sz="2800"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3421202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C5D31C-8C2B-972F-8EF0-413261E949E9}"/>
              </a:ext>
            </a:extLst>
          </p:cNvPr>
          <p:cNvSpPr>
            <a:spLocks noGrp="1"/>
          </p:cNvSpPr>
          <p:nvPr>
            <p:ph type="title"/>
          </p:nvPr>
        </p:nvSpPr>
        <p:spPr>
          <a:xfrm>
            <a:off x="1284694" y="2095779"/>
            <a:ext cx="6576000" cy="1039800"/>
          </a:xfrm>
        </p:spPr>
        <p:txBody>
          <a:bodyPr/>
          <a:lstStyle/>
          <a:p>
            <a:endParaRPr lang="fr-FR"/>
          </a:p>
        </p:txBody>
      </p:sp>
      <p:sp>
        <p:nvSpPr>
          <p:cNvPr id="3" name="Sous-titre 2">
            <a:extLst>
              <a:ext uri="{FF2B5EF4-FFF2-40B4-BE49-F238E27FC236}">
                <a16:creationId xmlns:a16="http://schemas.microsoft.com/office/drawing/2014/main" id="{A9C49E51-64B0-FFA8-9066-5BB0699CF459}"/>
              </a:ext>
            </a:extLst>
          </p:cNvPr>
          <p:cNvSpPr>
            <a:spLocks noGrp="1"/>
          </p:cNvSpPr>
          <p:nvPr>
            <p:ph type="subTitle" idx="1"/>
          </p:nvPr>
        </p:nvSpPr>
        <p:spPr>
          <a:xfrm>
            <a:off x="1284694" y="3079254"/>
            <a:ext cx="6576000" cy="457200"/>
          </a:xfrm>
        </p:spPr>
        <p:txBody>
          <a:bodyPr/>
          <a:lstStyle/>
          <a:p>
            <a:endParaRPr lang="fr-FR"/>
          </a:p>
        </p:txBody>
      </p:sp>
      <p:pic>
        <p:nvPicPr>
          <p:cNvPr id="5" name="Image 4">
            <a:extLst>
              <a:ext uri="{FF2B5EF4-FFF2-40B4-BE49-F238E27FC236}">
                <a16:creationId xmlns:a16="http://schemas.microsoft.com/office/drawing/2014/main" id="{E9988D10-58B0-E561-A3D3-42754382625D}"/>
              </a:ext>
            </a:extLst>
          </p:cNvPr>
          <p:cNvPicPr>
            <a:picLocks noChangeAspect="1"/>
          </p:cNvPicPr>
          <p:nvPr/>
        </p:nvPicPr>
        <p:blipFill>
          <a:blip r:embed="rId2"/>
          <a:stretch>
            <a:fillRect/>
          </a:stretch>
        </p:blipFill>
        <p:spPr>
          <a:xfrm>
            <a:off x="315504" y="1349648"/>
            <a:ext cx="8512991" cy="3167737"/>
          </a:xfrm>
          <a:prstGeom prst="rect">
            <a:avLst/>
          </a:prstGeom>
        </p:spPr>
      </p:pic>
      <p:pic>
        <p:nvPicPr>
          <p:cNvPr id="7" name="Image 6">
            <a:extLst>
              <a:ext uri="{FF2B5EF4-FFF2-40B4-BE49-F238E27FC236}">
                <a16:creationId xmlns:a16="http://schemas.microsoft.com/office/drawing/2014/main" id="{1DA91F26-3109-8941-1932-1E4E64075B0E}"/>
              </a:ext>
            </a:extLst>
          </p:cNvPr>
          <p:cNvPicPr>
            <a:picLocks noChangeAspect="1"/>
          </p:cNvPicPr>
          <p:nvPr/>
        </p:nvPicPr>
        <p:blipFill>
          <a:blip r:embed="rId3"/>
          <a:stretch>
            <a:fillRect/>
          </a:stretch>
        </p:blipFill>
        <p:spPr>
          <a:xfrm>
            <a:off x="315504" y="562321"/>
            <a:ext cx="2886478" cy="552527"/>
          </a:xfrm>
          <a:prstGeom prst="rect">
            <a:avLst/>
          </a:prstGeom>
        </p:spPr>
      </p:pic>
    </p:spTree>
    <p:extLst>
      <p:ext uri="{BB962C8B-B14F-4D97-AF65-F5344CB8AC3E}">
        <p14:creationId xmlns:p14="http://schemas.microsoft.com/office/powerpoint/2010/main" val="397910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34"/>
          <p:cNvSpPr/>
          <p:nvPr/>
        </p:nvSpPr>
        <p:spPr>
          <a:xfrm>
            <a:off x="689852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99" name="Google Shape;1499;p34"/>
          <p:cNvSpPr/>
          <p:nvPr/>
        </p:nvSpPr>
        <p:spPr>
          <a:xfrm>
            <a:off x="4192500"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0" name="Google Shape;1500;p34"/>
          <p:cNvSpPr/>
          <p:nvPr/>
        </p:nvSpPr>
        <p:spPr>
          <a:xfrm>
            <a:off x="148647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1" name="Google Shape;1501;p34"/>
          <p:cNvSpPr/>
          <p:nvPr/>
        </p:nvSpPr>
        <p:spPr>
          <a:xfrm>
            <a:off x="689852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2" name="Google Shape;1502;p34"/>
          <p:cNvSpPr/>
          <p:nvPr/>
        </p:nvSpPr>
        <p:spPr>
          <a:xfrm>
            <a:off x="4192500"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3" name="Google Shape;1503;p34"/>
          <p:cNvSpPr/>
          <p:nvPr/>
        </p:nvSpPr>
        <p:spPr>
          <a:xfrm>
            <a:off x="148647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4" name="Google Shape;150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des contenus</a:t>
            </a:r>
            <a:endParaRPr dirty="0"/>
          </a:p>
        </p:txBody>
      </p:sp>
      <p:sp>
        <p:nvSpPr>
          <p:cNvPr id="1505" name="Google Shape;1505;p34"/>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Pourquoi et comment évaluer correctement ?</a:t>
            </a:r>
            <a:endParaRPr sz="1600" dirty="0">
              <a:solidFill>
                <a:srgbClr val="666666"/>
              </a:solidFill>
            </a:endParaRPr>
          </a:p>
        </p:txBody>
      </p:sp>
      <p:sp>
        <p:nvSpPr>
          <p:cNvPr id="1506" name="Google Shape;1506;p34"/>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au</a:t>
            </a:r>
            <a:r>
              <a:rPr lang="it-IT" dirty="0"/>
              <a:t> </a:t>
            </a:r>
            <a:r>
              <a:rPr lang="it-IT" dirty="0" err="1"/>
              <a:t>Traitement</a:t>
            </a:r>
            <a:r>
              <a:rPr lang="it-IT" dirty="0"/>
              <a:t> </a:t>
            </a:r>
            <a:r>
              <a:rPr lang="it-IT" dirty="0" err="1"/>
              <a:t>Automatique</a:t>
            </a:r>
            <a:r>
              <a:rPr lang="it-IT" dirty="0"/>
              <a:t> </a:t>
            </a:r>
            <a:r>
              <a:rPr lang="it-IT" dirty="0" err="1"/>
              <a:t>des</a:t>
            </a:r>
            <a:r>
              <a:rPr lang="it-IT" dirty="0"/>
              <a:t> Langues</a:t>
            </a:r>
            <a:endParaRPr dirty="0"/>
          </a:p>
        </p:txBody>
      </p:sp>
      <p:sp>
        <p:nvSpPr>
          <p:cNvPr id="1507" name="Google Shape;1507;p34"/>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on évalue des systèmes TAL et l’annotation des données ?</a:t>
            </a:r>
            <a:endParaRPr dirty="0"/>
          </a:p>
        </p:txBody>
      </p:sp>
      <p:sp>
        <p:nvSpPr>
          <p:cNvPr id="1508" name="Google Shape;1508;p34"/>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Du</a:t>
            </a:r>
            <a:r>
              <a:rPr lang="it-IT" dirty="0"/>
              <a:t> </a:t>
            </a:r>
            <a:r>
              <a:rPr lang="it-IT" dirty="0" err="1"/>
              <a:t>rapport</a:t>
            </a:r>
            <a:r>
              <a:rPr lang="it-IT" dirty="0"/>
              <a:t> ALPAC à ChatGPT</a:t>
            </a:r>
            <a:endParaRPr dirty="0"/>
          </a:p>
        </p:txBody>
      </p:sp>
      <p:sp>
        <p:nvSpPr>
          <p:cNvPr id="1509" name="Google Shape;1509;p34"/>
          <p:cNvSpPr txBox="1">
            <a:spLocks noGrp="1"/>
          </p:cNvSpPr>
          <p:nvPr>
            <p:ph type="title" idx="5"/>
          </p:nvPr>
        </p:nvSpPr>
        <p:spPr>
          <a:xfrm>
            <a:off x="141537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10" name="Google Shape;1510;p34"/>
          <p:cNvSpPr txBox="1">
            <a:spLocks noGrp="1"/>
          </p:cNvSpPr>
          <p:nvPr>
            <p:ph type="title" idx="6"/>
          </p:nvPr>
        </p:nvSpPr>
        <p:spPr>
          <a:xfrm>
            <a:off x="4121400"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511" name="Google Shape;1511;p34"/>
          <p:cNvSpPr txBox="1">
            <a:spLocks noGrp="1"/>
          </p:cNvSpPr>
          <p:nvPr>
            <p:ph type="title" idx="7"/>
          </p:nvPr>
        </p:nvSpPr>
        <p:spPr>
          <a:xfrm>
            <a:off x="141537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12" name="Google Shape;1512;p34"/>
          <p:cNvSpPr txBox="1">
            <a:spLocks noGrp="1"/>
          </p:cNvSpPr>
          <p:nvPr>
            <p:ph type="title" idx="8"/>
          </p:nvPr>
        </p:nvSpPr>
        <p:spPr>
          <a:xfrm>
            <a:off x="4121400"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13" name="Google Shape;1513;p34"/>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 les thématiques </a:t>
            </a:r>
          </a:p>
          <a:p>
            <a:pPr marL="0" lvl="0" indent="0" algn="ctr" rtl="0">
              <a:spcBef>
                <a:spcPts val="0"/>
              </a:spcBef>
              <a:spcAft>
                <a:spcPts val="0"/>
              </a:spcAft>
              <a:buNone/>
            </a:pPr>
            <a:r>
              <a:rPr lang="en" dirty="0"/>
              <a:t>du cours</a:t>
            </a:r>
            <a:endParaRPr dirty="0"/>
          </a:p>
        </p:txBody>
      </p:sp>
      <p:sp>
        <p:nvSpPr>
          <p:cNvPr id="1514" name="Google Shape;1514;p34"/>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Et </a:t>
            </a:r>
            <a:r>
              <a:rPr lang="it-IT" dirty="0" err="1"/>
              <a:t>campagnes</a:t>
            </a:r>
            <a:r>
              <a:rPr lang="it-IT" dirty="0"/>
              <a:t> d’</a:t>
            </a:r>
            <a:r>
              <a:rPr lang="it-IT" dirty="0" err="1"/>
              <a:t>évaluation</a:t>
            </a:r>
            <a:endParaRPr dirty="0"/>
          </a:p>
        </p:txBody>
      </p:sp>
      <p:sp>
        <p:nvSpPr>
          <p:cNvPr id="1515" name="Google Shape;1515;p34"/>
          <p:cNvSpPr txBox="1">
            <a:spLocks noGrp="1"/>
          </p:cNvSpPr>
          <p:nvPr>
            <p:ph type="title" idx="14"/>
          </p:nvPr>
        </p:nvSpPr>
        <p:spPr>
          <a:xfrm>
            <a:off x="682742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16" name="Google Shape;1516;p34"/>
          <p:cNvSpPr txBox="1">
            <a:spLocks noGrp="1"/>
          </p:cNvSpPr>
          <p:nvPr>
            <p:ph type="title" idx="15"/>
          </p:nvPr>
        </p:nvSpPr>
        <p:spPr>
          <a:xfrm>
            <a:off x="682742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17" name="Google Shape;1517;p34"/>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518" name="Google Shape;1518;p34"/>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Evaluation</a:t>
            </a:r>
            <a:endParaRPr dirty="0"/>
          </a:p>
        </p:txBody>
      </p:sp>
      <p:sp>
        <p:nvSpPr>
          <p:cNvPr id="1519" name="Google Shape;1519;p34"/>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Métriques</a:t>
            </a:r>
            <a:endParaRPr dirty="0"/>
          </a:p>
        </p:txBody>
      </p:sp>
      <p:sp>
        <p:nvSpPr>
          <p:cNvPr id="1520" name="Google Shape;1520;p34"/>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Histoire du TAL</a:t>
            </a:r>
            <a:endParaRPr dirty="0"/>
          </a:p>
        </p:txBody>
      </p:sp>
      <p:sp>
        <p:nvSpPr>
          <p:cNvPr id="1521" name="Google Shape;1521;p34"/>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Exposé</a:t>
            </a:r>
            <a:endParaRPr dirty="0"/>
          </a:p>
        </p:txBody>
      </p:sp>
      <p:sp>
        <p:nvSpPr>
          <p:cNvPr id="1522" name="Google Shape;1522;p34"/>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Tâches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symbolique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60515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Symbolique</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les connaissances du système sont représentées sous forme de </a:t>
            </a:r>
            <a:r>
              <a:rPr kumimoji="0" lang="fr-FR" sz="20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règles</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décrite à travers des </a:t>
            </a:r>
            <a:r>
              <a:rPr kumimoji="0" lang="fr-FR" sz="20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symboles</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lisibles par l’humain (langage formel – Chomsky)</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2" name="Google Shape;1546;p37">
            <a:extLst>
              <a:ext uri="{FF2B5EF4-FFF2-40B4-BE49-F238E27FC236}">
                <a16:creationId xmlns:a16="http://schemas.microsoft.com/office/drawing/2014/main" id="{FBF8C04C-1259-DA82-54B1-4B3C4E0998B0}"/>
              </a:ext>
            </a:extLst>
          </p:cNvPr>
          <p:cNvSpPr txBox="1">
            <a:spLocks/>
          </p:cNvSpPr>
          <p:nvPr/>
        </p:nvSpPr>
        <p:spPr>
          <a:xfrm>
            <a:off x="340648" y="325966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SHRDLU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Winograd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1968-1970)</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ELIZA (</a:t>
            </a:r>
            <a:r>
              <a:rPr lang="fr-FR" sz="2400" b="1" dirty="0" err="1">
                <a:solidFill>
                  <a:schemeClr val="tx1">
                    <a:lumMod val="20000"/>
                    <a:lumOff val="80000"/>
                  </a:schemeClr>
                </a:solidFill>
                <a:latin typeface="Figtree" panose="020B0604020202020204" charset="0"/>
                <a:cs typeface="Figtree" panose="020B0604020202020204" charset="0"/>
              </a:rPr>
              <a:t>Weizenbaum</a:t>
            </a:r>
            <a:r>
              <a:rPr lang="fr-FR" sz="2400" b="1" dirty="0">
                <a:solidFill>
                  <a:schemeClr val="tx1">
                    <a:lumMod val="20000"/>
                    <a:lumOff val="80000"/>
                  </a:schemeClr>
                </a:solidFill>
                <a:latin typeface="Figtree" panose="020B0604020202020204" charset="0"/>
                <a:cs typeface="Figtree" panose="020B0604020202020204" charset="0"/>
              </a:rPr>
              <a:t>, 1964-1967)</a:t>
            </a:r>
            <a:endParaRPr kumimoji="0" lang="en-US"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21A9A447-BB84-7FC0-4E33-EF9E77374DE6}"/>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1950-1992 ca</a:t>
            </a:r>
          </a:p>
        </p:txBody>
      </p:sp>
    </p:spTree>
    <p:extLst>
      <p:ext uri="{BB962C8B-B14F-4D97-AF65-F5344CB8AC3E}">
        <p14:creationId xmlns:p14="http://schemas.microsoft.com/office/powerpoint/2010/main" val="261373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D8B29-5EF0-A28E-091A-4688C9361325}"/>
              </a:ext>
            </a:extLst>
          </p:cNvPr>
          <p:cNvSpPr>
            <a:spLocks noGrp="1"/>
          </p:cNvSpPr>
          <p:nvPr>
            <p:ph type="title"/>
          </p:nvPr>
        </p:nvSpPr>
        <p:spPr>
          <a:xfrm>
            <a:off x="1284000" y="369455"/>
            <a:ext cx="6576000" cy="1039800"/>
          </a:xfrm>
        </p:spPr>
        <p:txBody>
          <a:bodyPr/>
          <a:lstStyle/>
          <a:p>
            <a:r>
              <a:rPr lang="fr-FR" dirty="0"/>
              <a:t>Test de Turing</a:t>
            </a:r>
          </a:p>
        </p:txBody>
      </p:sp>
      <p:sp>
        <p:nvSpPr>
          <p:cNvPr id="3" name="Sous-titre 2">
            <a:extLst>
              <a:ext uri="{FF2B5EF4-FFF2-40B4-BE49-F238E27FC236}">
                <a16:creationId xmlns:a16="http://schemas.microsoft.com/office/drawing/2014/main" id="{03D367B0-C105-16A2-825E-4CD83D69748F}"/>
              </a:ext>
            </a:extLst>
          </p:cNvPr>
          <p:cNvSpPr>
            <a:spLocks noGrp="1"/>
          </p:cNvSpPr>
          <p:nvPr>
            <p:ph type="subTitle" idx="1"/>
          </p:nvPr>
        </p:nvSpPr>
        <p:spPr>
          <a:xfrm>
            <a:off x="4417138" y="1409255"/>
            <a:ext cx="4514027" cy="457200"/>
          </a:xfrm>
        </p:spPr>
        <p:txBody>
          <a:bodyPr/>
          <a:lstStyle/>
          <a:p>
            <a:r>
              <a:rPr lang="fr-FR" dirty="0"/>
              <a:t>1950 - </a:t>
            </a:r>
            <a:r>
              <a:rPr lang="fr-FR" i="1" dirty="0" err="1"/>
              <a:t>Computing</a:t>
            </a:r>
            <a:r>
              <a:rPr lang="fr-FR" i="1" dirty="0"/>
              <a:t> </a:t>
            </a:r>
            <a:r>
              <a:rPr lang="fr-FR" i="1" dirty="0" err="1"/>
              <a:t>Machinery</a:t>
            </a:r>
            <a:r>
              <a:rPr lang="fr-FR" i="1" dirty="0"/>
              <a:t> and Intelligence</a:t>
            </a:r>
            <a:endParaRPr lang="fr-FR" dirty="0"/>
          </a:p>
        </p:txBody>
      </p:sp>
      <p:pic>
        <p:nvPicPr>
          <p:cNvPr id="5" name="Image 4">
            <a:extLst>
              <a:ext uri="{FF2B5EF4-FFF2-40B4-BE49-F238E27FC236}">
                <a16:creationId xmlns:a16="http://schemas.microsoft.com/office/drawing/2014/main" id="{B3711CED-30F4-7736-A64D-E8DE06013151}"/>
              </a:ext>
            </a:extLst>
          </p:cNvPr>
          <p:cNvPicPr>
            <a:picLocks noChangeAspect="1"/>
          </p:cNvPicPr>
          <p:nvPr/>
        </p:nvPicPr>
        <p:blipFill>
          <a:blip r:embed="rId3"/>
          <a:stretch>
            <a:fillRect/>
          </a:stretch>
        </p:blipFill>
        <p:spPr>
          <a:xfrm>
            <a:off x="407112" y="1567633"/>
            <a:ext cx="3493120" cy="2663438"/>
          </a:xfrm>
          <a:prstGeom prst="rect">
            <a:avLst/>
          </a:prstGeom>
        </p:spPr>
      </p:pic>
      <p:sp>
        <p:nvSpPr>
          <p:cNvPr id="7" name="ZoneTexte 6">
            <a:extLst>
              <a:ext uri="{FF2B5EF4-FFF2-40B4-BE49-F238E27FC236}">
                <a16:creationId xmlns:a16="http://schemas.microsoft.com/office/drawing/2014/main" id="{EDDCE780-A52A-26DF-D747-B2235FFE7A82}"/>
              </a:ext>
            </a:extLst>
          </p:cNvPr>
          <p:cNvSpPr txBox="1"/>
          <p:nvPr/>
        </p:nvSpPr>
        <p:spPr>
          <a:xfrm>
            <a:off x="4486685" y="2094696"/>
            <a:ext cx="4374931" cy="2308324"/>
          </a:xfrm>
          <a:prstGeom prst="rect">
            <a:avLst/>
          </a:prstGeom>
          <a:noFill/>
        </p:spPr>
        <p:txBody>
          <a:bodyPr wrap="square" rtlCol="0">
            <a:spAutoFit/>
          </a:bodyPr>
          <a:lstStyle/>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Confrontation verbale à l’aveugle entre un examinateur humain (C) et une machine (A) ou un humain (B).</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Si l’examinateur humain ne parviens pas à distinguer la machine d’un humain, la machine a passé le test.</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L’échange se fait à l’écrit.</a:t>
            </a:r>
          </a:p>
        </p:txBody>
      </p:sp>
      <p:sp>
        <p:nvSpPr>
          <p:cNvPr id="8" name="ZoneTexte 7">
            <a:extLst>
              <a:ext uri="{FF2B5EF4-FFF2-40B4-BE49-F238E27FC236}">
                <a16:creationId xmlns:a16="http://schemas.microsoft.com/office/drawing/2014/main" id="{4D8227BF-B237-E581-D41F-30E0089A765A}"/>
              </a:ext>
            </a:extLst>
          </p:cNvPr>
          <p:cNvSpPr txBox="1"/>
          <p:nvPr/>
        </p:nvSpPr>
        <p:spPr>
          <a:xfrm>
            <a:off x="433552" y="4343400"/>
            <a:ext cx="3413234" cy="261610"/>
          </a:xfrm>
          <a:prstGeom prst="rect">
            <a:avLst/>
          </a:prstGeom>
          <a:noFill/>
        </p:spPr>
        <p:txBody>
          <a:bodyPr wrap="square" rtlCol="0">
            <a:spAutoFit/>
          </a:bodyPr>
          <a:lstStyle/>
          <a:p>
            <a:pPr algn="ctr"/>
            <a:r>
              <a:rPr lang="fr-FR" sz="1050" dirty="0">
                <a:solidFill>
                  <a:schemeClr val="bg1"/>
                </a:solidFill>
                <a:latin typeface="Figtree" panose="020B0604020202020204" charset="0"/>
                <a:cs typeface="Figtree" panose="020B0604020202020204" charset="0"/>
              </a:rPr>
              <a:t>Illustration tirée de </a:t>
            </a:r>
            <a:r>
              <a:rPr lang="fr-FR" sz="1050" dirty="0" err="1">
                <a:solidFill>
                  <a:schemeClr val="bg1"/>
                </a:solidFill>
                <a:latin typeface="Figtree" panose="020B0604020202020204" charset="0"/>
                <a:cs typeface="Figtree" panose="020B0604020202020204" charset="0"/>
              </a:rPr>
              <a:t>Wikipedia</a:t>
            </a:r>
            <a:r>
              <a:rPr lang="fr-FR" sz="1050" dirty="0">
                <a:solidFill>
                  <a:schemeClr val="bg1"/>
                </a:solidFill>
                <a:latin typeface="Figtree" panose="020B0604020202020204" charset="0"/>
                <a:cs typeface="Figtree" panose="020B0604020202020204" charset="0"/>
              </a:rPr>
              <a:t> : « Test de Turing »</a:t>
            </a:r>
          </a:p>
        </p:txBody>
      </p:sp>
      <p:sp>
        <p:nvSpPr>
          <p:cNvPr id="4" name="Google Shape;1552;p38">
            <a:extLst>
              <a:ext uri="{FF2B5EF4-FFF2-40B4-BE49-F238E27FC236}">
                <a16:creationId xmlns:a16="http://schemas.microsoft.com/office/drawing/2014/main" id="{F7C37FD0-8D15-F15D-F3CB-0791EBE101FB}"/>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53036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791F5-044D-3A12-422E-57B8362DA1C5}"/>
              </a:ext>
            </a:extLst>
          </p:cNvPr>
          <p:cNvSpPr>
            <a:spLocks noGrp="1"/>
          </p:cNvSpPr>
          <p:nvPr>
            <p:ph type="title"/>
          </p:nvPr>
        </p:nvSpPr>
        <p:spPr>
          <a:xfrm>
            <a:off x="1173933" y="522146"/>
            <a:ext cx="6576000" cy="1039800"/>
          </a:xfrm>
        </p:spPr>
        <p:txBody>
          <a:bodyPr/>
          <a:lstStyle/>
          <a:p>
            <a:r>
              <a:rPr lang="fr-FR" dirty="0"/>
              <a:t>SHRDLU</a:t>
            </a:r>
          </a:p>
        </p:txBody>
      </p:sp>
      <p:pic>
        <p:nvPicPr>
          <p:cNvPr id="5" name="Image 4" descr="Une image contenant conteneur, conception&#10;&#10;Description générée automatiquement avec une confiance moyenne">
            <a:extLst>
              <a:ext uri="{FF2B5EF4-FFF2-40B4-BE49-F238E27FC236}">
                <a16:creationId xmlns:a16="http://schemas.microsoft.com/office/drawing/2014/main" id="{CF2D09C1-ED16-92DE-FB26-117766034F0C}"/>
              </a:ext>
            </a:extLst>
          </p:cNvPr>
          <p:cNvPicPr>
            <a:picLocks noChangeAspect="1"/>
          </p:cNvPicPr>
          <p:nvPr/>
        </p:nvPicPr>
        <p:blipFill>
          <a:blip r:embed="rId3"/>
          <a:stretch>
            <a:fillRect/>
          </a:stretch>
        </p:blipFill>
        <p:spPr>
          <a:xfrm>
            <a:off x="1996148" y="1485689"/>
            <a:ext cx="5151703" cy="2883471"/>
          </a:xfrm>
          <a:prstGeom prst="rect">
            <a:avLst/>
          </a:prstGeom>
        </p:spPr>
      </p:pic>
      <p:sp>
        <p:nvSpPr>
          <p:cNvPr id="3" name="Google Shape;1552;p38">
            <a:extLst>
              <a:ext uri="{FF2B5EF4-FFF2-40B4-BE49-F238E27FC236}">
                <a16:creationId xmlns:a16="http://schemas.microsoft.com/office/drawing/2014/main" id="{03E0DF9C-BD70-2750-791E-118BD303E78A}"/>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162533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EF580-17A6-7F8B-97BA-C1D65026CCA3}"/>
              </a:ext>
            </a:extLst>
          </p:cNvPr>
          <p:cNvSpPr>
            <a:spLocks noGrp="1"/>
          </p:cNvSpPr>
          <p:nvPr>
            <p:ph type="title"/>
          </p:nvPr>
        </p:nvSpPr>
        <p:spPr>
          <a:xfrm>
            <a:off x="1360200" y="387036"/>
            <a:ext cx="6576000" cy="1039800"/>
          </a:xfrm>
        </p:spPr>
        <p:txBody>
          <a:bodyPr/>
          <a:lstStyle/>
          <a:p>
            <a:r>
              <a:rPr lang="fr-FR" dirty="0"/>
              <a:t>ELIZA</a:t>
            </a:r>
          </a:p>
        </p:txBody>
      </p:sp>
      <p:sp>
        <p:nvSpPr>
          <p:cNvPr id="3" name="Sous-titre 2">
            <a:extLst>
              <a:ext uri="{FF2B5EF4-FFF2-40B4-BE49-F238E27FC236}">
                <a16:creationId xmlns:a16="http://schemas.microsoft.com/office/drawing/2014/main" id="{2DFEB732-173D-2E80-8846-36374FDD8D28}"/>
              </a:ext>
            </a:extLst>
          </p:cNvPr>
          <p:cNvSpPr>
            <a:spLocks noGrp="1"/>
          </p:cNvSpPr>
          <p:nvPr>
            <p:ph type="subTitle" idx="1"/>
          </p:nvPr>
        </p:nvSpPr>
        <p:spPr>
          <a:xfrm>
            <a:off x="1284000" y="1141882"/>
            <a:ext cx="6576000" cy="457200"/>
          </a:xfrm>
        </p:spPr>
        <p:txBody>
          <a:bodyPr/>
          <a:lstStyle/>
          <a:p>
            <a:r>
              <a:rPr lang="fr-FR" dirty="0"/>
              <a:t>Psychothérapeute rogérien</a:t>
            </a:r>
          </a:p>
        </p:txBody>
      </p:sp>
      <p:pic>
        <p:nvPicPr>
          <p:cNvPr id="4" name="Espace réservé du contenu 6">
            <a:extLst>
              <a:ext uri="{FF2B5EF4-FFF2-40B4-BE49-F238E27FC236}">
                <a16:creationId xmlns:a16="http://schemas.microsoft.com/office/drawing/2014/main" id="{6F22165C-132B-6BEB-9DF4-63654D5E0B1F}"/>
              </a:ext>
            </a:extLst>
          </p:cNvPr>
          <p:cNvPicPr>
            <a:picLocks noChangeAspect="1"/>
          </p:cNvPicPr>
          <p:nvPr/>
        </p:nvPicPr>
        <p:blipFill>
          <a:blip r:embed="rId3">
            <a:extLst>
              <a:ext uri="{28A0092B-C50C-407E-A947-70E740481C1C}">
                <a14:useLocalDpi xmlns:a14="http://schemas.microsoft.com/office/drawing/2010/main" val="0"/>
              </a:ext>
            </a:extLst>
          </a:blip>
          <a:srcRect l="-9648" r="-9648"/>
          <a:stretch>
            <a:fillRect/>
          </a:stretch>
        </p:blipFill>
        <p:spPr>
          <a:xfrm>
            <a:off x="1444821" y="1599082"/>
            <a:ext cx="6406757" cy="3374860"/>
          </a:xfrm>
          <a:prstGeom prst="rect">
            <a:avLst/>
          </a:prstGeom>
          <a:noFill/>
          <a:ln>
            <a:noFill/>
          </a:ln>
        </p:spPr>
      </p:pic>
      <p:sp>
        <p:nvSpPr>
          <p:cNvPr id="5" name="Google Shape;1552;p38">
            <a:extLst>
              <a:ext uri="{FF2B5EF4-FFF2-40B4-BE49-F238E27FC236}">
                <a16:creationId xmlns:a16="http://schemas.microsoft.com/office/drawing/2014/main" id="{6008D2E0-6532-EBE6-2F18-9F6E83941E7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19706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5B18E-1C49-3F08-DECE-4F4599FB6EBA}"/>
              </a:ext>
            </a:extLst>
          </p:cNvPr>
          <p:cNvSpPr>
            <a:spLocks noGrp="1"/>
          </p:cNvSpPr>
          <p:nvPr>
            <p:ph type="title"/>
          </p:nvPr>
        </p:nvSpPr>
        <p:spPr>
          <a:xfrm>
            <a:off x="1268234" y="595322"/>
            <a:ext cx="6576000" cy="1039800"/>
          </a:xfrm>
        </p:spPr>
        <p:txBody>
          <a:bodyPr/>
          <a:lstStyle/>
          <a:p>
            <a:r>
              <a:rPr lang="fr-FR" sz="3200" dirty="0"/>
              <a:t>Premières expériences en Linguistique Computationnelle</a:t>
            </a:r>
          </a:p>
        </p:txBody>
      </p:sp>
      <p:sp>
        <p:nvSpPr>
          <p:cNvPr id="3" name="Sous-titre 2">
            <a:extLst>
              <a:ext uri="{FF2B5EF4-FFF2-40B4-BE49-F238E27FC236}">
                <a16:creationId xmlns:a16="http://schemas.microsoft.com/office/drawing/2014/main" id="{3236F46F-4AFA-C1A9-BA78-9A61836F48E6}"/>
              </a:ext>
            </a:extLst>
          </p:cNvPr>
          <p:cNvSpPr>
            <a:spLocks noGrp="1"/>
          </p:cNvSpPr>
          <p:nvPr>
            <p:ph type="subTitle" idx="1"/>
          </p:nvPr>
        </p:nvSpPr>
        <p:spPr>
          <a:xfrm>
            <a:off x="1184258" y="1635122"/>
            <a:ext cx="6576000" cy="457200"/>
          </a:xfrm>
        </p:spPr>
        <p:txBody>
          <a:bodyPr/>
          <a:lstStyle/>
          <a:p>
            <a:r>
              <a:rPr lang="fr-FR" sz="2000" dirty="0"/>
              <a:t>Padre Roberto Busa et l’</a:t>
            </a:r>
            <a:r>
              <a:rPr lang="fr-FR" sz="2000" i="1" dirty="0"/>
              <a:t>Index </a:t>
            </a:r>
            <a:r>
              <a:rPr lang="fr-FR" sz="2000" i="1" dirty="0" err="1"/>
              <a:t>Thomisticus</a:t>
            </a:r>
            <a:endParaRPr lang="fr-FR" sz="2000" i="1" dirty="0"/>
          </a:p>
        </p:txBody>
      </p:sp>
      <p:sp>
        <p:nvSpPr>
          <p:cNvPr id="4" name="ZoneTexte 3">
            <a:extLst>
              <a:ext uri="{FF2B5EF4-FFF2-40B4-BE49-F238E27FC236}">
                <a16:creationId xmlns:a16="http://schemas.microsoft.com/office/drawing/2014/main" id="{4840AAF9-F18C-1B88-F5DB-EEE9189067A2}"/>
              </a:ext>
            </a:extLst>
          </p:cNvPr>
          <p:cNvSpPr txBox="1"/>
          <p:nvPr/>
        </p:nvSpPr>
        <p:spPr>
          <a:xfrm>
            <a:off x="275897" y="2231246"/>
            <a:ext cx="4753304" cy="246221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Exploiter l’ordinateur comme moyen de archivage et analyse des données textuels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Réaliser une vérification intégrale et ponctuelle du lexique de St Thomas d’Aquin, mais les analyses qu’il voulait faire n’étaient pas disponibles dans les concordanciers papier disponibles à l’époque</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Décide de réaliser sa propre base de données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194 - Demande à Thomas Watson (IBM) de lui donner des calculateurs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En 1980, s’achève son travail, et publie les 70 000 pages de </a:t>
            </a:r>
            <a:r>
              <a:rPr lang="fr-FR" b="1" i="1" dirty="0">
                <a:solidFill>
                  <a:schemeClr val="bg1"/>
                </a:solidFill>
                <a:latin typeface="Figtree" panose="020B0604020202020204" charset="0"/>
                <a:cs typeface="Figtree" panose="020B0604020202020204" charset="0"/>
              </a:rPr>
              <a:t>l’Index </a:t>
            </a:r>
            <a:r>
              <a:rPr lang="fr-FR" b="1" i="1" dirty="0" err="1">
                <a:solidFill>
                  <a:schemeClr val="bg1"/>
                </a:solidFill>
                <a:latin typeface="Figtree" panose="020B0604020202020204" charset="0"/>
                <a:cs typeface="Figtree" panose="020B0604020202020204" charset="0"/>
              </a:rPr>
              <a:t>Thomisticus</a:t>
            </a:r>
            <a:r>
              <a:rPr lang="fr-FR" b="1" i="1" dirty="0">
                <a:solidFill>
                  <a:schemeClr val="bg1"/>
                </a:solidFill>
                <a:latin typeface="Figtree" panose="020B0604020202020204" charset="0"/>
                <a:cs typeface="Figtree" panose="020B0604020202020204" charset="0"/>
              </a:rPr>
              <a:t> </a:t>
            </a:r>
            <a:r>
              <a:rPr lang="fr-FR" dirty="0">
                <a:solidFill>
                  <a:schemeClr val="bg1"/>
                </a:solidFill>
                <a:latin typeface="Figtree" panose="020B0604020202020204" charset="0"/>
                <a:cs typeface="Figtree" panose="020B0604020202020204" charset="0"/>
              </a:rPr>
              <a:t>(11 millions de mots!)</a:t>
            </a:r>
          </a:p>
        </p:txBody>
      </p:sp>
      <p:pic>
        <p:nvPicPr>
          <p:cNvPr id="8" name="Image 7">
            <a:extLst>
              <a:ext uri="{FF2B5EF4-FFF2-40B4-BE49-F238E27FC236}">
                <a16:creationId xmlns:a16="http://schemas.microsoft.com/office/drawing/2014/main" id="{BFFB8970-64A9-3A86-1FD1-95C20388E2D7}"/>
              </a:ext>
            </a:extLst>
          </p:cNvPr>
          <p:cNvPicPr>
            <a:picLocks noChangeAspect="1"/>
          </p:cNvPicPr>
          <p:nvPr/>
        </p:nvPicPr>
        <p:blipFill rotWithShape="1">
          <a:blip r:embed="rId3"/>
          <a:srcRect l="2697" t="3785" r="4147"/>
          <a:stretch/>
        </p:blipFill>
        <p:spPr>
          <a:xfrm>
            <a:off x="5364897" y="2407208"/>
            <a:ext cx="3365295" cy="1300655"/>
          </a:xfrm>
          <a:prstGeom prst="rect">
            <a:avLst/>
          </a:prstGeom>
        </p:spPr>
      </p:pic>
      <p:sp>
        <p:nvSpPr>
          <p:cNvPr id="12" name="ZoneTexte 11">
            <a:extLst>
              <a:ext uri="{FF2B5EF4-FFF2-40B4-BE49-F238E27FC236}">
                <a16:creationId xmlns:a16="http://schemas.microsoft.com/office/drawing/2014/main" id="{4128DFB8-4D19-0E1E-ED00-0E9B9310A319}"/>
              </a:ext>
            </a:extLst>
          </p:cNvPr>
          <p:cNvSpPr txBox="1"/>
          <p:nvPr/>
        </p:nvSpPr>
        <p:spPr>
          <a:xfrm>
            <a:off x="5029201" y="3789558"/>
            <a:ext cx="4139275" cy="307777"/>
          </a:xfrm>
          <a:prstGeom prst="rect">
            <a:avLst/>
          </a:prstGeom>
          <a:noFill/>
        </p:spPr>
        <p:txBody>
          <a:bodyPr wrap="none" rtlCol="0">
            <a:spAutoFit/>
          </a:bodyPr>
          <a:lstStyle/>
          <a:p>
            <a:r>
              <a:rPr lang="fr-FR" dirty="0">
                <a:solidFill>
                  <a:schemeClr val="bg1"/>
                </a:solidFill>
                <a:latin typeface="Figtree" panose="020B0604020202020204" charset="0"/>
                <a:cs typeface="Figtree" panose="020B0604020202020204" charset="0"/>
              </a:rPr>
              <a:t>https://www.corpusthomisticum.org/it/index.age</a:t>
            </a:r>
          </a:p>
        </p:txBody>
      </p:sp>
      <p:sp>
        <p:nvSpPr>
          <p:cNvPr id="5" name="Google Shape;1552;p38">
            <a:extLst>
              <a:ext uri="{FF2B5EF4-FFF2-40B4-BE49-F238E27FC236}">
                <a16:creationId xmlns:a16="http://schemas.microsoft.com/office/drawing/2014/main" id="{C11E1D8A-7260-898F-643D-601AA00A6F6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414830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A6883-3CDB-17D7-BF36-DA0B69E08C26}"/>
              </a:ext>
            </a:extLst>
          </p:cNvPr>
          <p:cNvSpPr>
            <a:spLocks noGrp="1"/>
          </p:cNvSpPr>
          <p:nvPr>
            <p:ph type="title"/>
          </p:nvPr>
        </p:nvSpPr>
        <p:spPr>
          <a:xfrm>
            <a:off x="1284000" y="0"/>
            <a:ext cx="6576000" cy="1039800"/>
          </a:xfrm>
        </p:spPr>
        <p:txBody>
          <a:bodyPr/>
          <a:lstStyle/>
          <a:p>
            <a:r>
              <a:rPr lang="fr-FR" sz="4000" dirty="0"/>
              <a:t>Index </a:t>
            </a:r>
            <a:r>
              <a:rPr lang="fr-FR" sz="4000" dirty="0" err="1"/>
              <a:t>Thomisticus</a:t>
            </a:r>
            <a:endParaRPr lang="fr-FR" sz="4000" dirty="0"/>
          </a:p>
        </p:txBody>
      </p:sp>
      <p:pic>
        <p:nvPicPr>
          <p:cNvPr id="10" name="Image 9">
            <a:extLst>
              <a:ext uri="{FF2B5EF4-FFF2-40B4-BE49-F238E27FC236}">
                <a16:creationId xmlns:a16="http://schemas.microsoft.com/office/drawing/2014/main" id="{CE28C0CC-E612-2A64-DB6E-81007407742D}"/>
              </a:ext>
            </a:extLst>
          </p:cNvPr>
          <p:cNvPicPr>
            <a:picLocks noChangeAspect="1"/>
          </p:cNvPicPr>
          <p:nvPr/>
        </p:nvPicPr>
        <p:blipFill>
          <a:blip r:embed="rId2"/>
          <a:stretch>
            <a:fillRect/>
          </a:stretch>
        </p:blipFill>
        <p:spPr>
          <a:xfrm>
            <a:off x="898161" y="968430"/>
            <a:ext cx="7347677" cy="4019385"/>
          </a:xfrm>
          <a:prstGeom prst="rect">
            <a:avLst/>
          </a:prstGeom>
        </p:spPr>
      </p:pic>
    </p:spTree>
    <p:extLst>
      <p:ext uri="{BB962C8B-B14F-4D97-AF65-F5344CB8AC3E}">
        <p14:creationId xmlns:p14="http://schemas.microsoft.com/office/powerpoint/2010/main" val="194043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6210515-6648-060E-1563-4DFACA028CA6}"/>
              </a:ext>
            </a:extLst>
          </p:cNvPr>
          <p:cNvSpPr>
            <a:spLocks noGrp="1"/>
          </p:cNvSpPr>
          <p:nvPr>
            <p:ph type="subTitle" idx="1"/>
          </p:nvPr>
        </p:nvSpPr>
        <p:spPr>
          <a:xfrm>
            <a:off x="693682" y="1623570"/>
            <a:ext cx="7182083" cy="457200"/>
          </a:xfrm>
        </p:spPr>
        <p:txBody>
          <a:bodyPr/>
          <a:lstStyle/>
          <a:p>
            <a:pPr>
              <a:buFont typeface="Arial" panose="020B0604020202020204" pitchFamily="34" charset="0"/>
              <a:buChar char="•"/>
            </a:pPr>
            <a:r>
              <a:rPr lang="fr-FR" dirty="0"/>
              <a:t>Fondée en </a:t>
            </a:r>
            <a:r>
              <a:rPr lang="fr-FR" b="1" dirty="0"/>
              <a:t>1959</a:t>
            </a:r>
            <a:r>
              <a:rPr lang="fr-FR" dirty="0"/>
              <a:t> !</a:t>
            </a:r>
          </a:p>
          <a:p>
            <a:pPr>
              <a:buFont typeface="Arial" panose="020B0604020202020204" pitchFamily="34" charset="0"/>
              <a:buChar char="•"/>
            </a:pPr>
            <a:r>
              <a:rPr lang="fr-FR" dirty="0"/>
              <a:t>Aide à l’organisation de la conférence TALN et de sa session RECITAL</a:t>
            </a:r>
          </a:p>
          <a:p>
            <a:pPr>
              <a:buFont typeface="Arial" panose="020B0604020202020204" pitchFamily="34" charset="0"/>
              <a:buChar char="•"/>
            </a:pPr>
            <a:r>
              <a:rPr lang="fr-FR" dirty="0"/>
              <a:t>Une des premières sociétés savantes au monde à s’occuper de TAL (reconnu par ACL)</a:t>
            </a:r>
          </a:p>
        </p:txBody>
      </p:sp>
      <p:pic>
        <p:nvPicPr>
          <p:cNvPr id="5" name="Image 4">
            <a:extLst>
              <a:ext uri="{FF2B5EF4-FFF2-40B4-BE49-F238E27FC236}">
                <a16:creationId xmlns:a16="http://schemas.microsoft.com/office/drawing/2014/main" id="{EEE10FE7-C2A7-7CDF-CBE6-A20ACE3B72C6}"/>
              </a:ext>
            </a:extLst>
          </p:cNvPr>
          <p:cNvPicPr>
            <a:picLocks noChangeAspect="1"/>
          </p:cNvPicPr>
          <p:nvPr/>
        </p:nvPicPr>
        <p:blipFill>
          <a:blip r:embed="rId2"/>
          <a:stretch>
            <a:fillRect/>
          </a:stretch>
        </p:blipFill>
        <p:spPr>
          <a:xfrm>
            <a:off x="1505447" y="234243"/>
            <a:ext cx="6133106" cy="1308529"/>
          </a:xfrm>
          <a:prstGeom prst="rect">
            <a:avLst/>
          </a:prstGeom>
        </p:spPr>
      </p:pic>
      <p:pic>
        <p:nvPicPr>
          <p:cNvPr id="7" name="Image 6">
            <a:extLst>
              <a:ext uri="{FF2B5EF4-FFF2-40B4-BE49-F238E27FC236}">
                <a16:creationId xmlns:a16="http://schemas.microsoft.com/office/drawing/2014/main" id="{C011F7BA-CFC6-70DB-80DF-199DB28A5C04}"/>
              </a:ext>
            </a:extLst>
          </p:cNvPr>
          <p:cNvPicPr>
            <a:picLocks noChangeAspect="1"/>
          </p:cNvPicPr>
          <p:nvPr/>
        </p:nvPicPr>
        <p:blipFill>
          <a:blip r:embed="rId3"/>
          <a:stretch>
            <a:fillRect/>
          </a:stretch>
        </p:blipFill>
        <p:spPr>
          <a:xfrm>
            <a:off x="1104808" y="3062731"/>
            <a:ext cx="3317419" cy="1685803"/>
          </a:xfrm>
          <a:prstGeom prst="rect">
            <a:avLst/>
          </a:prstGeom>
        </p:spPr>
      </p:pic>
      <p:sp>
        <p:nvSpPr>
          <p:cNvPr id="10" name="Sous-titre 2">
            <a:extLst>
              <a:ext uri="{FF2B5EF4-FFF2-40B4-BE49-F238E27FC236}">
                <a16:creationId xmlns:a16="http://schemas.microsoft.com/office/drawing/2014/main" id="{AD6E590C-A537-B767-E1B6-F9D5A8CB7135}"/>
              </a:ext>
            </a:extLst>
          </p:cNvPr>
          <p:cNvSpPr txBox="1">
            <a:spLocks/>
          </p:cNvSpPr>
          <p:nvPr/>
        </p:nvSpPr>
        <p:spPr>
          <a:xfrm>
            <a:off x="4422227" y="3224327"/>
            <a:ext cx="4331152" cy="1919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pPr>
              <a:buFont typeface="Arial" panose="020B0604020202020204" pitchFamily="34" charset="0"/>
              <a:buChar char="•"/>
            </a:pPr>
            <a:r>
              <a:rPr lang="fr-FR" dirty="0"/>
              <a:t>Fondée en </a:t>
            </a:r>
            <a:r>
              <a:rPr lang="fr-FR" b="1" dirty="0"/>
              <a:t>1962</a:t>
            </a:r>
          </a:p>
          <a:p>
            <a:pPr>
              <a:buFont typeface="Arial" panose="020B0604020202020204" pitchFamily="34" charset="0"/>
              <a:buChar char="•"/>
            </a:pPr>
            <a:r>
              <a:rPr lang="fr-FR" dirty="0"/>
              <a:t>Organise la conférence ACL annuelle</a:t>
            </a:r>
          </a:p>
          <a:p>
            <a:pPr>
              <a:buFont typeface="Arial" panose="020B0604020202020204" pitchFamily="34" charset="0"/>
              <a:buChar char="•"/>
            </a:pPr>
            <a:r>
              <a:rPr lang="fr-FR" dirty="0"/>
              <a:t>Sponsor de la revue </a:t>
            </a:r>
            <a:r>
              <a:rPr lang="fr-FR" dirty="0" err="1"/>
              <a:t>Computational</a:t>
            </a:r>
            <a:r>
              <a:rPr lang="fr-FR" dirty="0"/>
              <a:t> </a:t>
            </a:r>
            <a:r>
              <a:rPr lang="fr-FR" dirty="0" err="1"/>
              <a:t>Linguistics</a:t>
            </a:r>
            <a:endParaRPr lang="fr-FR" dirty="0"/>
          </a:p>
        </p:txBody>
      </p:sp>
    </p:spTree>
    <p:extLst>
      <p:ext uri="{BB962C8B-B14F-4D97-AF65-F5344CB8AC3E}">
        <p14:creationId xmlns:p14="http://schemas.microsoft.com/office/powerpoint/2010/main" val="894702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9A0FE-3CF6-89ED-5D15-B49CF458F09A}"/>
              </a:ext>
            </a:extLst>
          </p:cNvPr>
          <p:cNvSpPr>
            <a:spLocks noGrp="1"/>
          </p:cNvSpPr>
          <p:nvPr>
            <p:ph type="title"/>
          </p:nvPr>
        </p:nvSpPr>
        <p:spPr/>
        <p:txBody>
          <a:bodyPr/>
          <a:lstStyle/>
          <a:p>
            <a:r>
              <a:rPr lang="fr-FR" dirty="0"/>
              <a:t>HMM </a:t>
            </a:r>
            <a:r>
              <a:rPr lang="fr-FR" dirty="0" err="1"/>
              <a:t>Hidden</a:t>
            </a:r>
            <a:r>
              <a:rPr lang="fr-FR" dirty="0"/>
              <a:t> Markov </a:t>
            </a:r>
            <a:r>
              <a:rPr lang="fr-FR" dirty="0" err="1"/>
              <a:t>Models</a:t>
            </a:r>
            <a:endParaRPr lang="fr-FR" dirty="0"/>
          </a:p>
        </p:txBody>
      </p:sp>
      <p:sp>
        <p:nvSpPr>
          <p:cNvPr id="3" name="Sous-titre 2">
            <a:extLst>
              <a:ext uri="{FF2B5EF4-FFF2-40B4-BE49-F238E27FC236}">
                <a16:creationId xmlns:a16="http://schemas.microsoft.com/office/drawing/2014/main" id="{2AE4E424-6FEA-3491-8D01-84305B1B8AF1}"/>
              </a:ext>
            </a:extLst>
          </p:cNvPr>
          <p:cNvSpPr>
            <a:spLocks noGrp="1"/>
          </p:cNvSpPr>
          <p:nvPr>
            <p:ph type="subTitle" idx="1"/>
          </p:nvPr>
        </p:nvSpPr>
        <p:spPr>
          <a:xfrm>
            <a:off x="262393" y="1136100"/>
            <a:ext cx="8627165" cy="3559344"/>
          </a:xfrm>
        </p:spPr>
        <p:txBody>
          <a:bodyPr/>
          <a:lstStyle/>
          <a:p>
            <a:r>
              <a:rPr lang="fr-FR" dirty="0"/>
              <a:t>Type d’algorithme utilisé pour étiqueter des séquences dès les années ’80</a:t>
            </a:r>
          </a:p>
          <a:p>
            <a:r>
              <a:rPr lang="fr-FR" dirty="0"/>
              <a:t>« An HMM </a:t>
            </a:r>
            <a:r>
              <a:rPr lang="fr-FR" dirty="0" err="1"/>
              <a:t>is</a:t>
            </a:r>
            <a:r>
              <a:rPr lang="fr-FR" dirty="0"/>
              <a:t> a </a:t>
            </a:r>
            <a:r>
              <a:rPr lang="fr-FR" dirty="0" err="1"/>
              <a:t>probabilistic</a:t>
            </a:r>
            <a:r>
              <a:rPr lang="fr-FR" dirty="0"/>
              <a:t> </a:t>
            </a:r>
            <a:r>
              <a:rPr lang="fr-FR" dirty="0" err="1"/>
              <a:t>sequence</a:t>
            </a:r>
            <a:r>
              <a:rPr lang="fr-FR" dirty="0"/>
              <a:t> model: </a:t>
            </a:r>
            <a:r>
              <a:rPr lang="en-US" dirty="0"/>
              <a:t>given a sequence of units (words, letters, morphemes, sentences, whatever), it computes a probability distribution over possible sequences of labels and chooses the best label sequence</a:t>
            </a:r>
            <a:r>
              <a:rPr lang="fr-FR" dirty="0"/>
              <a:t> » </a:t>
            </a:r>
            <a:r>
              <a:rPr lang="fr-FR" sz="1100" dirty="0"/>
              <a:t>(</a:t>
            </a:r>
            <a:r>
              <a:rPr lang="fr-FR" sz="1100" dirty="0" err="1"/>
              <a:t>Jurafsky</a:t>
            </a:r>
            <a:r>
              <a:rPr lang="fr-FR" sz="1100" dirty="0"/>
              <a:t> &amp; Martin, 2024, chap. 17, p. 8)</a:t>
            </a:r>
          </a:p>
          <a:p>
            <a:endParaRPr lang="fr-FR" dirty="0"/>
          </a:p>
          <a:p>
            <a:endParaRPr lang="fr-FR" dirty="0"/>
          </a:p>
          <a:p>
            <a:endParaRPr lang="fr-FR" dirty="0"/>
          </a:p>
          <a:p>
            <a:endParaRPr lang="fr-FR" dirty="0"/>
          </a:p>
          <a:p>
            <a:r>
              <a:rPr lang="fr-FR" i="1" dirty="0"/>
              <a:t>Markov </a:t>
            </a:r>
            <a:r>
              <a:rPr lang="fr-FR" i="1" dirty="0" err="1"/>
              <a:t>assumption</a:t>
            </a:r>
            <a:r>
              <a:rPr lang="fr-FR" i="1" dirty="0"/>
              <a:t> </a:t>
            </a:r>
            <a:r>
              <a:rPr lang="fr-FR" dirty="0"/>
              <a:t>: quand on prédit le futur, le passé n’est pas important, seulement le présent est pris en compte</a:t>
            </a:r>
          </a:p>
          <a:p>
            <a:r>
              <a:rPr lang="fr-FR" dirty="0"/>
              <a:t>Une chaine de Markov caché permet de prendre en considération les événements observés (les mots d’un texte) ainsi que </a:t>
            </a:r>
            <a:r>
              <a:rPr lang="fr-FR" dirty="0" err="1"/>
              <a:t>ceu</a:t>
            </a:r>
            <a:r>
              <a:rPr lang="fr-FR" dirty="0"/>
              <a:t> cachés (les POS tags par exemple) </a:t>
            </a:r>
          </a:p>
          <a:p>
            <a:endParaRPr lang="fr-FR" dirty="0"/>
          </a:p>
          <a:p>
            <a:endParaRPr lang="fr-FR" dirty="0"/>
          </a:p>
          <a:p>
            <a:pPr marL="139700" indent="0">
              <a:buNone/>
            </a:pPr>
            <a:endParaRPr lang="fr-FR" dirty="0"/>
          </a:p>
        </p:txBody>
      </p:sp>
      <p:sp>
        <p:nvSpPr>
          <p:cNvPr id="4" name="ZoneTexte 3">
            <a:extLst>
              <a:ext uri="{FF2B5EF4-FFF2-40B4-BE49-F238E27FC236}">
                <a16:creationId xmlns:a16="http://schemas.microsoft.com/office/drawing/2014/main" id="{BD74F1B5-E3A6-DFFD-2A90-D323AF8EC71A}"/>
              </a:ext>
            </a:extLst>
          </p:cNvPr>
          <p:cNvSpPr txBox="1"/>
          <p:nvPr/>
        </p:nvSpPr>
        <p:spPr>
          <a:xfrm>
            <a:off x="4086970" y="4681835"/>
            <a:ext cx="6082394" cy="461665"/>
          </a:xfrm>
          <a:prstGeom prst="rect">
            <a:avLst/>
          </a:prstGeom>
          <a:noFill/>
        </p:spPr>
        <p:txBody>
          <a:bodyPr wrap="square" rtlCol="0">
            <a:spAutoFit/>
          </a:bodyPr>
          <a:lstStyle/>
          <a:p>
            <a:r>
              <a:rPr lang="fr-FR" sz="1200" dirty="0" err="1">
                <a:solidFill>
                  <a:schemeClr val="bg1"/>
                </a:solidFill>
                <a:latin typeface="Figtree" panose="020B0604020202020204" charset="0"/>
              </a:rPr>
              <a:t>Jurafsky</a:t>
            </a:r>
            <a:r>
              <a:rPr lang="fr-FR" sz="1200" dirty="0">
                <a:solidFill>
                  <a:schemeClr val="bg1"/>
                </a:solidFill>
                <a:latin typeface="Figtree" panose="020B0604020202020204" charset="0"/>
              </a:rPr>
              <a:t> D., Martin J. H., Speech and </a:t>
            </a:r>
            <a:r>
              <a:rPr lang="fr-FR" sz="1200" dirty="0" err="1">
                <a:solidFill>
                  <a:schemeClr val="bg1"/>
                </a:solidFill>
                <a:latin typeface="Figtree" panose="020B0604020202020204" charset="0"/>
              </a:rPr>
              <a:t>Language</a:t>
            </a:r>
            <a:r>
              <a:rPr lang="fr-FR" sz="1200" dirty="0">
                <a:solidFill>
                  <a:schemeClr val="bg1"/>
                </a:solidFill>
                <a:latin typeface="Figtree" panose="020B0604020202020204" charset="0"/>
              </a:rPr>
              <a:t> </a:t>
            </a:r>
            <a:r>
              <a:rPr lang="fr-FR" sz="1200" dirty="0" err="1">
                <a:solidFill>
                  <a:schemeClr val="bg1"/>
                </a:solidFill>
                <a:latin typeface="Figtree" panose="020B0604020202020204" charset="0"/>
              </a:rPr>
              <a:t>Processing</a:t>
            </a:r>
            <a:r>
              <a:rPr lang="fr-FR" sz="1200" dirty="0">
                <a:solidFill>
                  <a:schemeClr val="bg1"/>
                </a:solidFill>
                <a:latin typeface="Figtree" panose="020B0604020202020204" charset="0"/>
              </a:rPr>
              <a:t>, 2024 draft </a:t>
            </a:r>
            <a:r>
              <a:rPr lang="fr-FR" sz="1200" dirty="0">
                <a:solidFill>
                  <a:schemeClr val="bg1"/>
                </a:solidFill>
                <a:latin typeface="Figtree" panose="020B0604020202020204" charset="0"/>
                <a:hlinkClick r:id="rId3">
                  <a:extLst>
                    <a:ext uri="{A12FA001-AC4F-418D-AE19-62706E023703}">
                      <ahyp:hlinkClr xmlns:ahyp="http://schemas.microsoft.com/office/drawing/2018/hyperlinkcolor" val="tx"/>
                    </a:ext>
                  </a:extLst>
                </a:hlinkClick>
              </a:rPr>
              <a:t>https://web.stanford.edu/~jurafsky/slp3/A.pdf</a:t>
            </a:r>
            <a:r>
              <a:rPr lang="fr-FR" sz="1200" dirty="0">
                <a:solidFill>
                  <a:schemeClr val="bg1"/>
                </a:solidFill>
                <a:latin typeface="Figtree" panose="020B0604020202020204" charset="0"/>
              </a:rPr>
              <a:t> </a:t>
            </a:r>
          </a:p>
        </p:txBody>
      </p:sp>
      <p:pic>
        <p:nvPicPr>
          <p:cNvPr id="6" name="Image 5">
            <a:extLst>
              <a:ext uri="{FF2B5EF4-FFF2-40B4-BE49-F238E27FC236}">
                <a16:creationId xmlns:a16="http://schemas.microsoft.com/office/drawing/2014/main" id="{CCCE97E6-EC2E-FFF2-48CC-D64DA4E12AB0}"/>
              </a:ext>
            </a:extLst>
          </p:cNvPr>
          <p:cNvPicPr>
            <a:picLocks noChangeAspect="1"/>
          </p:cNvPicPr>
          <p:nvPr/>
        </p:nvPicPr>
        <p:blipFill>
          <a:blip r:embed="rId4"/>
          <a:stretch>
            <a:fillRect/>
          </a:stretch>
        </p:blipFill>
        <p:spPr>
          <a:xfrm>
            <a:off x="1542627" y="2710400"/>
            <a:ext cx="6058746" cy="438211"/>
          </a:xfrm>
          <a:prstGeom prst="rect">
            <a:avLst/>
          </a:prstGeom>
        </p:spPr>
      </p:pic>
    </p:spTree>
    <p:extLst>
      <p:ext uri="{BB962C8B-B14F-4D97-AF65-F5344CB8AC3E}">
        <p14:creationId xmlns:p14="http://schemas.microsoft.com/office/powerpoint/2010/main" val="1796646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CE258-7357-D023-8632-3CE209A58378}"/>
              </a:ext>
            </a:extLst>
          </p:cNvPr>
          <p:cNvSpPr>
            <a:spLocks noGrp="1"/>
          </p:cNvSpPr>
          <p:nvPr>
            <p:ph type="title"/>
          </p:nvPr>
        </p:nvSpPr>
        <p:spPr/>
        <p:txBody>
          <a:bodyPr/>
          <a:lstStyle/>
          <a:p>
            <a:r>
              <a:rPr lang="fr-FR" dirty="0"/>
              <a:t>HMM (2)</a:t>
            </a:r>
          </a:p>
        </p:txBody>
      </p:sp>
      <p:sp>
        <p:nvSpPr>
          <p:cNvPr id="3" name="Sous-titre 2">
            <a:extLst>
              <a:ext uri="{FF2B5EF4-FFF2-40B4-BE49-F238E27FC236}">
                <a16:creationId xmlns:a16="http://schemas.microsoft.com/office/drawing/2014/main" id="{FBEB61B5-9B7F-FD29-4D9A-A4DA1381D4E7}"/>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352A72A1-9EB3-654A-EF69-3D75480B1FBF}"/>
              </a:ext>
            </a:extLst>
          </p:cNvPr>
          <p:cNvPicPr>
            <a:picLocks noChangeAspect="1"/>
          </p:cNvPicPr>
          <p:nvPr/>
        </p:nvPicPr>
        <p:blipFill>
          <a:blip r:embed="rId3"/>
          <a:stretch>
            <a:fillRect/>
          </a:stretch>
        </p:blipFill>
        <p:spPr>
          <a:xfrm>
            <a:off x="1582709" y="1152167"/>
            <a:ext cx="5978581" cy="3640070"/>
          </a:xfrm>
          <a:prstGeom prst="rect">
            <a:avLst/>
          </a:prstGeom>
        </p:spPr>
      </p:pic>
    </p:spTree>
    <p:extLst>
      <p:ext uri="{BB962C8B-B14F-4D97-AF65-F5344CB8AC3E}">
        <p14:creationId xmlns:p14="http://schemas.microsoft.com/office/powerpoint/2010/main" val="269040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848648" y="1480854"/>
            <a:ext cx="7897788"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dirty="0">
                <a:solidFill>
                  <a:schemeClr val="tx1">
                    <a:lumMod val="20000"/>
                    <a:lumOff val="80000"/>
                  </a:schemeClr>
                </a:solidFill>
                <a:latin typeface="Figtree" panose="020B0604020202020204" charset="0"/>
                <a:cs typeface="Figtree" panose="020B0604020202020204" charset="0"/>
              </a:rPr>
              <a:t>Disponibilité d’une grande quantité de données langagières</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dirty="0">
                <a:solidFill>
                  <a:schemeClr val="tx1">
                    <a:lumMod val="20000"/>
                    <a:lumOff val="80000"/>
                  </a:schemeClr>
                </a:solidFill>
                <a:latin typeface="Figtree" panose="020B0604020202020204" charset="0"/>
                <a:cs typeface="Figtree" panose="020B0604020202020204" charset="0"/>
              </a:rPr>
              <a:t>Augmentation de la puissance de calcul</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Développement des corpus multilingues </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lang="fr-FR" sz="2000" dirty="0">
                <a:solidFill>
                  <a:schemeClr val="tx1">
                    <a:lumMod val="20000"/>
                    <a:lumOff val="80000"/>
                  </a:schemeClr>
                </a:solidFill>
                <a:latin typeface="Figtree" panose="020B0604020202020204" charset="0"/>
                <a:cs typeface="Figtree" panose="020B0604020202020204" charset="0"/>
              </a:rPr>
              <a:t>     </a:t>
            </a: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et de l’annotation de corpus</a:t>
            </a:r>
          </a:p>
          <a:p>
            <a:pPr marL="342900" indent="-342900" algn="just">
              <a:buClr>
                <a:schemeClr val="tx1">
                  <a:lumMod val="75000"/>
                </a:schemeClr>
              </a:buClr>
              <a:buFont typeface="Arial" panose="020B0604020202020204" pitchFamily="34" charset="0"/>
              <a:buChar char="•"/>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Introduction des algorithmes de Machine Learning</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106379"/>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1993-2012 ca</a:t>
            </a:r>
          </a:p>
        </p:txBody>
      </p:sp>
      <p:sp>
        <p:nvSpPr>
          <p:cNvPr id="4" name="Google Shape;1546;p37">
            <a:extLst>
              <a:ext uri="{FF2B5EF4-FFF2-40B4-BE49-F238E27FC236}">
                <a16:creationId xmlns:a16="http://schemas.microsoft.com/office/drawing/2014/main" id="{A2853F10-C76B-166E-5D72-EE6FDECC3D91}"/>
              </a:ext>
            </a:extLst>
          </p:cNvPr>
          <p:cNvSpPr txBox="1">
            <a:spLocks/>
          </p:cNvSpPr>
          <p:nvPr/>
        </p:nvSpPr>
        <p:spPr>
          <a:xfrm>
            <a:off x="451682" y="3566932"/>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IBM </a:t>
            </a:r>
            <a:r>
              <a:rPr lang="fr-FR" sz="2400" b="1" dirty="0" err="1">
                <a:solidFill>
                  <a:schemeClr val="tx1">
                    <a:lumMod val="20000"/>
                    <a:lumOff val="80000"/>
                  </a:schemeClr>
                </a:solidFill>
                <a:latin typeface="Figtree" panose="020B0604020202020204" charset="0"/>
                <a:cs typeface="Figtree" panose="020B0604020202020204" charset="0"/>
              </a:rPr>
              <a:t>Alignment</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dirty="0" err="1">
                <a:solidFill>
                  <a:schemeClr val="tx1">
                    <a:lumMod val="20000"/>
                    <a:lumOff val="80000"/>
                  </a:schemeClr>
                </a:solidFill>
                <a:latin typeface="Figtree" panose="020B0604020202020204" charset="0"/>
                <a:cs typeface="Figtree" panose="020B0604020202020204" charset="0"/>
              </a:rPr>
              <a:t>Models</a:t>
            </a:r>
            <a:r>
              <a:rPr lang="fr-FR" sz="2400" b="1" dirty="0">
                <a:solidFill>
                  <a:schemeClr val="tx1">
                    <a:lumMod val="20000"/>
                    <a:lumOff val="80000"/>
                  </a:schemeClr>
                </a:solidFill>
                <a:latin typeface="Figtree" panose="020B0604020202020204" charset="0"/>
                <a:cs typeface="Figtree" panose="020B0604020202020204" charset="0"/>
              </a:rPr>
              <a:t> (90s)</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a:t>
            </a:r>
          </a:p>
        </p:txBody>
      </p:sp>
    </p:spTree>
    <p:extLst>
      <p:ext uri="{BB962C8B-B14F-4D97-AF65-F5344CB8AC3E}">
        <p14:creationId xmlns:p14="http://schemas.microsoft.com/office/powerpoint/2010/main" val="19118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a:extLst>
              <a:ext uri="{FF2B5EF4-FFF2-40B4-BE49-F238E27FC236}">
                <a16:creationId xmlns:a16="http://schemas.microsoft.com/office/drawing/2014/main" id="{8A529B8A-7479-B218-C4F5-A3529D76D28B}"/>
              </a:ext>
            </a:extLst>
          </p:cNvPr>
          <p:cNvSpPr txBox="1"/>
          <p:nvPr/>
        </p:nvSpPr>
        <p:spPr>
          <a:xfrm>
            <a:off x="383374" y="3390134"/>
            <a:ext cx="8377251" cy="1200329"/>
          </a:xfrm>
          <a:prstGeom prst="rect">
            <a:avLst/>
          </a:prstGeom>
          <a:noFill/>
        </p:spPr>
        <p:txBody>
          <a:bodyPr wrap="square" rtlCol="0">
            <a:spAutoFit/>
          </a:bodyPr>
          <a:lstStyle/>
          <a:p>
            <a:r>
              <a:rPr lang="fr-FR" altLang="fr-FR" sz="1800" b="1" dirty="0">
                <a:solidFill>
                  <a:schemeClr val="bg1"/>
                </a:solidFill>
                <a:latin typeface="Figtree" panose="020B0604020202020204" charset="0"/>
                <a:hlinkClick r:id="rId2"/>
              </a:rPr>
              <a:t>martina.barletta@uni-grenoble-alpes.fr</a:t>
            </a:r>
          </a:p>
          <a:p>
            <a:endParaRPr lang="fr-FR" altLang="fr-FR" sz="1800" b="1" dirty="0">
              <a:solidFill>
                <a:schemeClr val="bg1"/>
              </a:solidFill>
              <a:latin typeface="Figtree" panose="020B0604020202020204" charset="0"/>
              <a:hlinkClick r:id="rId2"/>
            </a:endParaRPr>
          </a:p>
          <a:p>
            <a:r>
              <a:rPr lang="fr-FR" altLang="fr-FR" sz="1800" b="1" dirty="0">
                <a:solidFill>
                  <a:schemeClr val="bg1"/>
                </a:solidFill>
                <a:latin typeface="Figtree" panose="020B0604020202020204" charset="0"/>
                <a:hlinkClick r:id="rId2"/>
              </a:rPr>
              <a:t>https://martinabarletta.github.io/martina-barletta//teaching/</a:t>
            </a:r>
            <a:r>
              <a:rPr lang="fr-FR" altLang="fr-FR" sz="1800" b="1" dirty="0">
                <a:solidFill>
                  <a:schemeClr val="bg1"/>
                </a:solidFill>
                <a:latin typeface="Figtree" panose="020B0604020202020204" charset="0"/>
              </a:rPr>
              <a:t> pour les diapos</a:t>
            </a:r>
          </a:p>
          <a:p>
            <a:r>
              <a:rPr lang="fr-FR" altLang="fr-FR" sz="1800" b="1" dirty="0">
                <a:solidFill>
                  <a:schemeClr val="bg1"/>
                </a:solidFill>
                <a:latin typeface="Figtree" panose="020B0604020202020204" charset="0"/>
              </a:rPr>
              <a:t> (site en construction)</a:t>
            </a:r>
          </a:p>
        </p:txBody>
      </p:sp>
      <p:sp>
        <p:nvSpPr>
          <p:cNvPr id="23" name="ZoneTexte 22">
            <a:extLst>
              <a:ext uri="{FF2B5EF4-FFF2-40B4-BE49-F238E27FC236}">
                <a16:creationId xmlns:a16="http://schemas.microsoft.com/office/drawing/2014/main" id="{84ED8740-34CD-C50F-93E8-B43836FFD122}"/>
              </a:ext>
            </a:extLst>
          </p:cNvPr>
          <p:cNvSpPr txBox="1"/>
          <p:nvPr/>
        </p:nvSpPr>
        <p:spPr>
          <a:xfrm>
            <a:off x="473528" y="1103483"/>
            <a:ext cx="4702975" cy="1815882"/>
          </a:xfrm>
          <a:prstGeom prst="rect">
            <a:avLst/>
          </a:prstGeom>
          <a:noFill/>
        </p:spPr>
        <p:txBody>
          <a:bodyPr wrap="square" rtlCol="0">
            <a:spAutoFit/>
          </a:bodyPr>
          <a:lstStyle/>
          <a:p>
            <a:r>
              <a:rPr lang="fr-FR" altLang="fr-FR" b="1" dirty="0">
                <a:solidFill>
                  <a:schemeClr val="bg1"/>
                </a:solidFill>
                <a:latin typeface="Figtree" panose="020B0604020202020204" charset="0"/>
              </a:rPr>
              <a:t>Doctorante au laboratoire LIDILEM</a:t>
            </a:r>
          </a:p>
          <a:p>
            <a:r>
              <a:rPr lang="fr-FR" altLang="fr-FR" b="1" dirty="0">
                <a:solidFill>
                  <a:schemeClr val="bg1"/>
                </a:solidFill>
                <a:latin typeface="Figtree" panose="020B0604020202020204" charset="0"/>
              </a:rPr>
              <a:t>Annotation de la coréférence dans un corpus d’écrits scolaires en français, italien et espagnol</a:t>
            </a:r>
          </a:p>
          <a:p>
            <a:endParaRPr lang="fr-FR" altLang="fr-FR" b="1" dirty="0">
              <a:solidFill>
                <a:schemeClr val="bg1"/>
              </a:solidFill>
              <a:latin typeface="Figtree" panose="020B0604020202020204" charset="0"/>
            </a:endParaRP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Linguistique des corpus</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Corpus écrits</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Coréférence</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Apprentissage des L1/L2</a:t>
            </a:r>
          </a:p>
        </p:txBody>
      </p:sp>
      <p:pic>
        <p:nvPicPr>
          <p:cNvPr id="27" name="Immagine 3" descr="Immagine che contiene testo, segnale&#10;&#10;Descrizione generata automaticamente">
            <a:extLst>
              <a:ext uri="{FF2B5EF4-FFF2-40B4-BE49-F238E27FC236}">
                <a16:creationId xmlns:a16="http://schemas.microsoft.com/office/drawing/2014/main" id="{24B296CE-066A-0E95-79C6-3C6938F32736}"/>
              </a:ext>
            </a:extLst>
          </p:cNvPr>
          <p:cNvPicPr>
            <a:picLocks noChangeAspect="1"/>
          </p:cNvPicPr>
          <p:nvPr/>
        </p:nvPicPr>
        <p:blipFill rotWithShape="1">
          <a:blip r:embed="rId3"/>
          <a:srcRect t="22007"/>
          <a:stretch/>
        </p:blipFill>
        <p:spPr>
          <a:xfrm>
            <a:off x="5330486" y="1092874"/>
            <a:ext cx="2037903" cy="684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Image 27" descr="Une image contenant logo&#10;&#10;Description générée automatiquement">
            <a:extLst>
              <a:ext uri="{FF2B5EF4-FFF2-40B4-BE49-F238E27FC236}">
                <a16:creationId xmlns:a16="http://schemas.microsoft.com/office/drawing/2014/main" id="{ED611F08-58B7-9450-CEC8-87B702EF1FC4}"/>
              </a:ext>
            </a:extLst>
          </p:cNvPr>
          <p:cNvPicPr>
            <a:picLocks noChangeAspect="1"/>
          </p:cNvPicPr>
          <p:nvPr/>
        </p:nvPicPr>
        <p:blipFill>
          <a:blip r:embed="rId4"/>
          <a:stretch>
            <a:fillRect/>
          </a:stretch>
        </p:blipFill>
        <p:spPr>
          <a:xfrm>
            <a:off x="7522372" y="889009"/>
            <a:ext cx="1016092" cy="1092298"/>
          </a:xfrm>
          <a:prstGeom prst="rect">
            <a:avLst/>
          </a:prstGeom>
        </p:spPr>
      </p:pic>
      <p:pic>
        <p:nvPicPr>
          <p:cNvPr id="29" name="Graphique 28">
            <a:extLst>
              <a:ext uri="{FF2B5EF4-FFF2-40B4-BE49-F238E27FC236}">
                <a16:creationId xmlns:a16="http://schemas.microsoft.com/office/drawing/2014/main" id="{43B21A02-B030-E334-B65D-5A83B903BC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8354" y="1920324"/>
            <a:ext cx="1140035" cy="1140035"/>
          </a:xfrm>
          <a:prstGeom prst="rect">
            <a:avLst/>
          </a:prstGeom>
        </p:spPr>
      </p:pic>
    </p:spTree>
    <p:extLst>
      <p:ext uri="{BB962C8B-B14F-4D97-AF65-F5344CB8AC3E}">
        <p14:creationId xmlns:p14="http://schemas.microsoft.com/office/powerpoint/2010/main" val="2054017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99611" y="2683516"/>
            <a:ext cx="8462703" cy="21811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2003 – le perceptron multi-niveau (Bengio et al., 2003) obtient des meilleurs résultats du modèle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word</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i="1" dirty="0">
                <a:solidFill>
                  <a:schemeClr val="tx1">
                    <a:lumMod val="20000"/>
                    <a:lumOff val="80000"/>
                  </a:schemeClr>
                </a:solidFill>
                <a:latin typeface="Figtree" panose="020B0604020202020204" charset="0"/>
                <a:cs typeface="Figtree" panose="020B0604020202020204" charset="0"/>
              </a:rPr>
              <a:t>n-gram</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2010 – RNN de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Mikolov</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Word2vec,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word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embeddings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Mais aussi</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4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Treebanks</a:t>
            </a:r>
            <a:r>
              <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et annotation de corpus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Golos Text" panose="020B0604020202020204" charset="0"/>
                <a:cs typeface="Golos Text" panose="020B0604020202020204" charset="0"/>
              </a:rPr>
              <a:t>1993-2012 ca</a:t>
            </a:r>
          </a:p>
        </p:txBody>
      </p:sp>
    </p:spTree>
    <p:extLst>
      <p:ext uri="{BB962C8B-B14F-4D97-AF65-F5344CB8AC3E}">
        <p14:creationId xmlns:p14="http://schemas.microsoft.com/office/powerpoint/2010/main" val="2627561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73E58-F171-EE39-F461-E306CF82F15C}"/>
              </a:ext>
            </a:extLst>
          </p:cNvPr>
          <p:cNvSpPr>
            <a:spLocks noGrp="1"/>
          </p:cNvSpPr>
          <p:nvPr>
            <p:ph type="title"/>
          </p:nvPr>
        </p:nvSpPr>
        <p:spPr/>
        <p:txBody>
          <a:bodyPr/>
          <a:lstStyle/>
          <a:p>
            <a:r>
              <a:rPr lang="fr-FR" dirty="0"/>
              <a:t>Word </a:t>
            </a:r>
            <a:r>
              <a:rPr lang="fr-FR" dirty="0" err="1"/>
              <a:t>Embeddings</a:t>
            </a:r>
            <a:endParaRPr lang="fr-FR" dirty="0"/>
          </a:p>
        </p:txBody>
      </p:sp>
      <p:pic>
        <p:nvPicPr>
          <p:cNvPr id="4" name="Image 3" descr="Une image contenant texte, ligne, diagramme, Police&#10;&#10;Description générée automatiquement">
            <a:extLst>
              <a:ext uri="{FF2B5EF4-FFF2-40B4-BE49-F238E27FC236}">
                <a16:creationId xmlns:a16="http://schemas.microsoft.com/office/drawing/2014/main" id="{2BBB60FB-BDEC-CA1F-88F8-B8397D0B88FD}"/>
              </a:ext>
            </a:extLst>
          </p:cNvPr>
          <p:cNvPicPr>
            <a:picLocks noChangeAspect="1"/>
          </p:cNvPicPr>
          <p:nvPr/>
        </p:nvPicPr>
        <p:blipFill>
          <a:blip r:embed="rId3"/>
          <a:stretch>
            <a:fillRect/>
          </a:stretch>
        </p:blipFill>
        <p:spPr>
          <a:xfrm>
            <a:off x="4685607" y="1219820"/>
            <a:ext cx="4216345" cy="2214915"/>
          </a:xfrm>
          <a:prstGeom prst="rect">
            <a:avLst/>
          </a:prstGeom>
        </p:spPr>
      </p:pic>
      <p:pic>
        <p:nvPicPr>
          <p:cNvPr id="6" name="Image 5">
            <a:extLst>
              <a:ext uri="{FF2B5EF4-FFF2-40B4-BE49-F238E27FC236}">
                <a16:creationId xmlns:a16="http://schemas.microsoft.com/office/drawing/2014/main" id="{D91AE178-0DF1-42CD-106C-C284DD2629B3}"/>
              </a:ext>
            </a:extLst>
          </p:cNvPr>
          <p:cNvPicPr>
            <a:picLocks noChangeAspect="1"/>
          </p:cNvPicPr>
          <p:nvPr/>
        </p:nvPicPr>
        <p:blipFill>
          <a:blip r:embed="rId4"/>
          <a:stretch>
            <a:fillRect/>
          </a:stretch>
        </p:blipFill>
        <p:spPr>
          <a:xfrm>
            <a:off x="720000" y="3834719"/>
            <a:ext cx="4532784" cy="933220"/>
          </a:xfrm>
          <a:prstGeom prst="rect">
            <a:avLst/>
          </a:prstGeom>
        </p:spPr>
      </p:pic>
      <p:sp>
        <p:nvSpPr>
          <p:cNvPr id="7" name="ZoneTexte 6">
            <a:extLst>
              <a:ext uri="{FF2B5EF4-FFF2-40B4-BE49-F238E27FC236}">
                <a16:creationId xmlns:a16="http://schemas.microsoft.com/office/drawing/2014/main" id="{67B3C1F7-2DBF-29F1-529E-B3977DB3DA39}"/>
              </a:ext>
            </a:extLst>
          </p:cNvPr>
          <p:cNvSpPr txBox="1"/>
          <p:nvPr/>
        </p:nvSpPr>
        <p:spPr>
          <a:xfrm>
            <a:off x="421341" y="1419337"/>
            <a:ext cx="3944470" cy="1815882"/>
          </a:xfrm>
          <a:prstGeom prst="rect">
            <a:avLst/>
          </a:prstGeom>
          <a:noFill/>
        </p:spPr>
        <p:txBody>
          <a:bodyPr wrap="square" rtlCol="0">
            <a:spAutoFit/>
          </a:bodyPr>
          <a:lstStyle/>
          <a:p>
            <a:r>
              <a:rPr lang="fr-FR" sz="1600" dirty="0">
                <a:solidFill>
                  <a:schemeClr val="bg1"/>
                </a:solidFill>
                <a:latin typeface="Figtree" panose="020B0604020202020204" charset="0"/>
              </a:rPr>
              <a:t>Intuition 1  - Chaque mot est associé à une composition de facteurs </a:t>
            </a:r>
          </a:p>
          <a:p>
            <a:endParaRPr lang="fr-FR" sz="1600" dirty="0">
              <a:solidFill>
                <a:schemeClr val="bg1"/>
              </a:solidFill>
              <a:latin typeface="Figtree" panose="020B0604020202020204" charset="0"/>
            </a:endParaRPr>
          </a:p>
          <a:p>
            <a:endParaRPr lang="fr-FR" sz="1600" dirty="0">
              <a:solidFill>
                <a:schemeClr val="bg1"/>
              </a:solidFill>
              <a:latin typeface="Figtree" panose="020B0604020202020204" charset="0"/>
            </a:endParaRPr>
          </a:p>
          <a:p>
            <a:r>
              <a:rPr lang="fr-FR" sz="1600" dirty="0">
                <a:solidFill>
                  <a:schemeClr val="bg1"/>
                </a:solidFill>
                <a:latin typeface="Figtree" panose="020B0604020202020204" charset="0"/>
              </a:rPr>
              <a:t>Intuition 2  - Deux mots proches dans l’espace </a:t>
            </a:r>
            <a:r>
              <a:rPr lang="fr-FR" sz="1600" dirty="0" err="1">
                <a:solidFill>
                  <a:schemeClr val="bg1"/>
                </a:solidFill>
                <a:latin typeface="Figtree" panose="020B0604020202020204" charset="0"/>
              </a:rPr>
              <a:t>vectorierl</a:t>
            </a:r>
            <a:r>
              <a:rPr lang="fr-FR" sz="1600" dirty="0">
                <a:solidFill>
                  <a:schemeClr val="bg1"/>
                </a:solidFill>
                <a:latin typeface="Figtree" panose="020B0604020202020204" charset="0"/>
              </a:rPr>
              <a:t> partagent souvent des contextes similaires</a:t>
            </a:r>
            <a:endParaRPr lang="fr-FR" dirty="0">
              <a:solidFill>
                <a:schemeClr val="bg1"/>
              </a:solidFill>
              <a:latin typeface="Figtree" panose="020B0604020202020204" charset="0"/>
            </a:endParaRPr>
          </a:p>
        </p:txBody>
      </p:sp>
    </p:spTree>
    <p:extLst>
      <p:ext uri="{BB962C8B-B14F-4D97-AF65-F5344CB8AC3E}">
        <p14:creationId xmlns:p14="http://schemas.microsoft.com/office/powerpoint/2010/main" val="467305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9129F9-3FE2-2074-BEFE-2997CF71523C}"/>
              </a:ext>
            </a:extLst>
          </p:cNvPr>
          <p:cNvSpPr>
            <a:spLocks noGrp="1"/>
          </p:cNvSpPr>
          <p:nvPr>
            <p:ph type="title"/>
          </p:nvPr>
        </p:nvSpPr>
        <p:spPr/>
        <p:txBody>
          <a:bodyPr/>
          <a:lstStyle/>
          <a:p>
            <a:r>
              <a:rPr lang="fr-FR" dirty="0"/>
              <a:t>Le perceptron de </a:t>
            </a:r>
            <a:r>
              <a:rPr lang="fr-FR" dirty="0" err="1"/>
              <a:t>Rosenblatt</a:t>
            </a:r>
            <a:endParaRPr lang="fr-FR" dirty="0"/>
          </a:p>
        </p:txBody>
      </p:sp>
      <p:sp>
        <p:nvSpPr>
          <p:cNvPr id="3" name="Sous-titre 2">
            <a:extLst>
              <a:ext uri="{FF2B5EF4-FFF2-40B4-BE49-F238E27FC236}">
                <a16:creationId xmlns:a16="http://schemas.microsoft.com/office/drawing/2014/main" id="{57C9D0CD-9BF2-2BE6-2A54-C969B6DDF75D}"/>
              </a:ext>
            </a:extLst>
          </p:cNvPr>
          <p:cNvSpPr>
            <a:spLocks noGrp="1"/>
          </p:cNvSpPr>
          <p:nvPr>
            <p:ph type="subTitle" idx="1"/>
          </p:nvPr>
        </p:nvSpPr>
        <p:spPr>
          <a:xfrm>
            <a:off x="407447" y="1136100"/>
            <a:ext cx="5223300" cy="2871300"/>
          </a:xfrm>
        </p:spPr>
        <p:txBody>
          <a:bodyPr/>
          <a:lstStyle/>
          <a:p>
            <a:r>
              <a:rPr lang="fr-FR" dirty="0"/>
              <a:t>Classifieur linéaire</a:t>
            </a:r>
          </a:p>
        </p:txBody>
      </p:sp>
      <p:pic>
        <p:nvPicPr>
          <p:cNvPr id="5" name="Image 4">
            <a:extLst>
              <a:ext uri="{FF2B5EF4-FFF2-40B4-BE49-F238E27FC236}">
                <a16:creationId xmlns:a16="http://schemas.microsoft.com/office/drawing/2014/main" id="{02FE0163-A00C-B9F0-A36F-69DA78B6C0EE}"/>
              </a:ext>
            </a:extLst>
          </p:cNvPr>
          <p:cNvPicPr>
            <a:picLocks noChangeAspect="1"/>
          </p:cNvPicPr>
          <p:nvPr/>
        </p:nvPicPr>
        <p:blipFill>
          <a:blip r:embed="rId3"/>
          <a:stretch>
            <a:fillRect/>
          </a:stretch>
        </p:blipFill>
        <p:spPr>
          <a:xfrm>
            <a:off x="1592317" y="1700454"/>
            <a:ext cx="6450038" cy="2764302"/>
          </a:xfrm>
          <a:prstGeom prst="rect">
            <a:avLst/>
          </a:prstGeom>
        </p:spPr>
      </p:pic>
      <p:sp>
        <p:nvSpPr>
          <p:cNvPr id="6" name="ZoneTexte 5">
            <a:extLst>
              <a:ext uri="{FF2B5EF4-FFF2-40B4-BE49-F238E27FC236}">
                <a16:creationId xmlns:a16="http://schemas.microsoft.com/office/drawing/2014/main" id="{9751F012-8670-95C0-4BED-D6D753491336}"/>
              </a:ext>
            </a:extLst>
          </p:cNvPr>
          <p:cNvSpPr txBox="1"/>
          <p:nvPr/>
        </p:nvSpPr>
        <p:spPr>
          <a:xfrm>
            <a:off x="3365938" y="4855779"/>
            <a:ext cx="5602816" cy="261610"/>
          </a:xfrm>
          <a:prstGeom prst="rect">
            <a:avLst/>
          </a:prstGeom>
          <a:noFill/>
        </p:spPr>
        <p:txBody>
          <a:bodyPr wrap="none" rtlCol="0">
            <a:spAutoFit/>
          </a:bodyPr>
          <a:lstStyle/>
          <a:p>
            <a:r>
              <a:rPr lang="fr-FR" sz="1100" dirty="0">
                <a:solidFill>
                  <a:schemeClr val="bg1"/>
                </a:solidFill>
                <a:latin typeface="Figtree" panose="020B0604020202020204" charset="0"/>
                <a:cs typeface="Figtree" panose="020B0604020202020204" charset="0"/>
              </a:rPr>
              <a:t>Image tirée de </a:t>
            </a:r>
            <a:r>
              <a:rPr lang="fr-FR" sz="1100" dirty="0">
                <a:solidFill>
                  <a:schemeClr val="bg1"/>
                </a:solidFill>
                <a:latin typeface="Figtree" panose="020B0604020202020204" charset="0"/>
                <a:cs typeface="Figtree" panose="020B0604020202020204" charset="0"/>
                <a:hlinkClick r:id="rId4"/>
              </a:rPr>
              <a:t>https://lifewithdata.com/2022/09/18/perceptron-in-machine-learning/</a:t>
            </a:r>
            <a:r>
              <a:rPr lang="fr-FR" sz="1100" dirty="0">
                <a:solidFill>
                  <a:schemeClr val="bg1"/>
                </a:solidFill>
                <a:latin typeface="Figtree" panose="020B0604020202020204" charset="0"/>
                <a:cs typeface="Figtree" panose="020B0604020202020204" charset="0"/>
              </a:rPr>
              <a:t> </a:t>
            </a:r>
          </a:p>
        </p:txBody>
      </p:sp>
      <p:sp>
        <p:nvSpPr>
          <p:cNvPr id="4" name="Google Shape;1552;p38">
            <a:extLst>
              <a:ext uri="{FF2B5EF4-FFF2-40B4-BE49-F238E27FC236}">
                <a16:creationId xmlns:a16="http://schemas.microsoft.com/office/drawing/2014/main" id="{47CC869A-AC00-9A53-300E-6D3105C45382}"/>
              </a:ext>
            </a:extLst>
          </p:cNvPr>
          <p:cNvSpPr txBox="1">
            <a:spLocks/>
          </p:cNvSpPr>
          <p:nvPr/>
        </p:nvSpPr>
        <p:spPr>
          <a:xfrm>
            <a:off x="1284000" y="-382337"/>
            <a:ext cx="6576000" cy="103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400" dirty="0"/>
              <a:t>Période statistique</a:t>
            </a:r>
          </a:p>
        </p:txBody>
      </p:sp>
    </p:spTree>
    <p:extLst>
      <p:ext uri="{BB962C8B-B14F-4D97-AF65-F5344CB8AC3E}">
        <p14:creationId xmlns:p14="http://schemas.microsoft.com/office/powerpoint/2010/main" val="730218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DD4894-8B2A-D438-E879-40BC187F72D0}"/>
              </a:ext>
            </a:extLst>
          </p:cNvPr>
          <p:cNvSpPr>
            <a:spLocks noGrp="1"/>
          </p:cNvSpPr>
          <p:nvPr>
            <p:ph type="title"/>
          </p:nvPr>
        </p:nvSpPr>
        <p:spPr/>
        <p:txBody>
          <a:bodyPr/>
          <a:lstStyle/>
          <a:p>
            <a:r>
              <a:rPr lang="fr-FR" dirty="0"/>
              <a:t>Bonus : </a:t>
            </a:r>
            <a:r>
              <a:rPr lang="fr-FR" dirty="0" err="1"/>
              <a:t>What</a:t>
            </a:r>
            <a:r>
              <a:rPr lang="fr-FR" dirty="0"/>
              <a:t> </a:t>
            </a:r>
            <a:r>
              <a:rPr lang="fr-FR" dirty="0" err="1"/>
              <a:t>is</a:t>
            </a:r>
            <a:r>
              <a:rPr lang="fr-FR" dirty="0"/>
              <a:t> a neural network?</a:t>
            </a:r>
          </a:p>
        </p:txBody>
      </p:sp>
      <p:pic>
        <p:nvPicPr>
          <p:cNvPr id="4" name="Média en ligne 3" title="But what is a neural network? | Chapter 1, Deep learning">
            <a:hlinkClick r:id="" action="ppaction://media"/>
            <a:extLst>
              <a:ext uri="{FF2B5EF4-FFF2-40B4-BE49-F238E27FC236}">
                <a16:creationId xmlns:a16="http://schemas.microsoft.com/office/drawing/2014/main" id="{A37370CC-F49D-04D2-EF54-31947CC20D72}"/>
              </a:ext>
            </a:extLst>
          </p:cNvPr>
          <p:cNvPicPr>
            <a:picLocks noRot="1" noChangeAspect="1"/>
          </p:cNvPicPr>
          <p:nvPr>
            <a:videoFile r:link="rId1"/>
          </p:nvPr>
        </p:nvPicPr>
        <p:blipFill>
          <a:blip r:embed="rId3"/>
          <a:stretch>
            <a:fillRect/>
          </a:stretch>
        </p:blipFill>
        <p:spPr>
          <a:xfrm>
            <a:off x="1435474" y="1267324"/>
            <a:ext cx="6067985" cy="3428120"/>
          </a:xfrm>
          <a:prstGeom prst="rect">
            <a:avLst/>
          </a:prstGeom>
        </p:spPr>
      </p:pic>
    </p:spTree>
    <p:extLst>
      <p:ext uri="{BB962C8B-B14F-4D97-AF65-F5344CB8AC3E}">
        <p14:creationId xmlns:p14="http://schemas.microsoft.com/office/powerpoint/2010/main" val="840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5400" dirty="0" err="1">
                <a:sym typeface="Wingdings" panose="05000000000000000000" pitchFamily="2" charset="2"/>
              </a:rPr>
              <a:t>Treebanks</a:t>
            </a:r>
            <a:endParaRPr sz="54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272915" y="1569130"/>
            <a:ext cx="8462703" cy="3256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0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Treebank</a:t>
            </a:r>
            <a:r>
              <a:rPr lang="fr-FR" sz="20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 corpus </a:t>
            </a:r>
            <a:r>
              <a:rPr lang="fr-FR" sz="20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parsé</a:t>
            </a:r>
            <a:r>
              <a:rPr lang="fr-FR" sz="20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et annoté avec des étiquettes syntaxique et/ou en structures sémantiques (POS tag, analyse en dépendance)</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Aujourd’hui…</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hlinkClick r:id="rId3"/>
              </a:rPr>
              <a:t>Universal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hlinkClick r:id="rId3"/>
              </a:rPr>
              <a:t>Dependencies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rPr>
              <a:t>vs.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hlinkClick r:id="rId4"/>
              </a:rPr>
              <a:t>Surface </a:t>
            </a:r>
            <a:r>
              <a:rPr lang="fr-FR" sz="2400" b="1" dirty="0" err="1">
                <a:solidFill>
                  <a:schemeClr val="tx1">
                    <a:lumMod val="20000"/>
                    <a:lumOff val="80000"/>
                  </a:schemeClr>
                </a:solidFill>
                <a:latin typeface="Figtree" panose="020B0604020202020204" charset="0"/>
                <a:cs typeface="Figtree" panose="020B0604020202020204" charset="0"/>
                <a:hlinkClick r:id="rId4"/>
              </a:rPr>
              <a:t>Syntactic</a:t>
            </a:r>
            <a:r>
              <a:rPr lang="fr-FR" sz="2400" b="1" dirty="0">
                <a:solidFill>
                  <a:schemeClr val="tx1">
                    <a:lumMod val="20000"/>
                    <a:lumOff val="80000"/>
                  </a:schemeClr>
                </a:solidFill>
                <a:latin typeface="Figtree" panose="020B0604020202020204" charset="0"/>
                <a:cs typeface="Figtree" panose="020B0604020202020204" charset="0"/>
                <a:hlinkClick r:id="rId4"/>
              </a:rPr>
              <a:t> Universal </a:t>
            </a:r>
            <a:r>
              <a:rPr lang="fr-FR" sz="2400" b="1" dirty="0" err="1">
                <a:solidFill>
                  <a:schemeClr val="tx1">
                    <a:lumMod val="20000"/>
                    <a:lumOff val="80000"/>
                  </a:schemeClr>
                </a:solidFill>
                <a:latin typeface="Figtree" panose="020B0604020202020204" charset="0"/>
                <a:cs typeface="Figtree" panose="020B0604020202020204" charset="0"/>
                <a:hlinkClick r:id="rId4"/>
              </a:rPr>
              <a:t>Dependencies</a:t>
            </a:r>
            <a:r>
              <a:rPr lang="fr-FR" sz="2400" b="1" dirty="0">
                <a:solidFill>
                  <a:schemeClr val="tx1">
                    <a:lumMod val="20000"/>
                    <a:lumOff val="80000"/>
                  </a:schemeClr>
                </a:solidFill>
                <a:latin typeface="Figtree" panose="020B0604020202020204" charset="0"/>
                <a:cs typeface="Figtree" panose="020B0604020202020204" charset="0"/>
                <a:hlinkClick r:id="rId4"/>
              </a:rPr>
              <a:t> SUD</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Tree>
    <p:extLst>
      <p:ext uri="{BB962C8B-B14F-4D97-AF65-F5344CB8AC3E}">
        <p14:creationId xmlns:p14="http://schemas.microsoft.com/office/powerpoint/2010/main" val="386406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B0A36-E410-FB38-8F12-FD4A63D1C5CF}"/>
              </a:ext>
            </a:extLst>
          </p:cNvPr>
          <p:cNvSpPr>
            <a:spLocks noGrp="1"/>
          </p:cNvSpPr>
          <p:nvPr>
            <p:ph type="title"/>
          </p:nvPr>
        </p:nvSpPr>
        <p:spPr/>
        <p:txBody>
          <a:bodyPr/>
          <a:lstStyle/>
          <a:p>
            <a:r>
              <a:rPr lang="fr-FR" dirty="0"/>
              <a:t>Universal </a:t>
            </a:r>
            <a:r>
              <a:rPr lang="fr-FR" dirty="0" err="1"/>
              <a:t>Dependencies</a:t>
            </a:r>
            <a:endParaRPr lang="fr-FR" dirty="0"/>
          </a:p>
        </p:txBody>
      </p:sp>
      <p:sp>
        <p:nvSpPr>
          <p:cNvPr id="3" name="Sous-titre 2">
            <a:extLst>
              <a:ext uri="{FF2B5EF4-FFF2-40B4-BE49-F238E27FC236}">
                <a16:creationId xmlns:a16="http://schemas.microsoft.com/office/drawing/2014/main" id="{23C3541E-CFB4-73EE-0834-1046CE9DBC1C}"/>
              </a:ext>
            </a:extLst>
          </p:cNvPr>
          <p:cNvSpPr>
            <a:spLocks noGrp="1"/>
          </p:cNvSpPr>
          <p:nvPr>
            <p:ph type="subTitle" idx="1"/>
          </p:nvPr>
        </p:nvSpPr>
        <p:spPr>
          <a:xfrm>
            <a:off x="1960350" y="1136100"/>
            <a:ext cx="5223300" cy="2871300"/>
          </a:xfrm>
        </p:spPr>
        <p:txBody>
          <a:bodyPr/>
          <a:lstStyle/>
          <a:p>
            <a:r>
              <a:rPr lang="fr-FR" dirty="0"/>
              <a:t>Un jeu d’étiquettes pour toutes les langues</a:t>
            </a:r>
          </a:p>
          <a:p>
            <a:r>
              <a:rPr lang="fr-FR" dirty="0"/>
              <a:t>Le même format pour tous (</a:t>
            </a:r>
            <a:r>
              <a:rPr lang="fr-FR" dirty="0" err="1"/>
              <a:t>CoNLL</a:t>
            </a:r>
            <a:r>
              <a:rPr lang="fr-FR" dirty="0"/>
              <a:t>-U)</a:t>
            </a:r>
          </a:p>
          <a:p>
            <a:endParaRPr lang="fr-FR" dirty="0"/>
          </a:p>
        </p:txBody>
      </p:sp>
      <p:pic>
        <p:nvPicPr>
          <p:cNvPr id="5" name="Image 4">
            <a:extLst>
              <a:ext uri="{FF2B5EF4-FFF2-40B4-BE49-F238E27FC236}">
                <a16:creationId xmlns:a16="http://schemas.microsoft.com/office/drawing/2014/main" id="{4FD5E25F-65B7-01BC-A4D3-F2FF5CC8B19D}"/>
              </a:ext>
            </a:extLst>
          </p:cNvPr>
          <p:cNvPicPr>
            <a:picLocks noChangeAspect="1"/>
          </p:cNvPicPr>
          <p:nvPr/>
        </p:nvPicPr>
        <p:blipFill rotWithShape="1">
          <a:blip r:embed="rId3"/>
          <a:srcRect r="5784"/>
          <a:stretch/>
        </p:blipFill>
        <p:spPr>
          <a:xfrm>
            <a:off x="720000" y="1988493"/>
            <a:ext cx="7708500" cy="2706951"/>
          </a:xfrm>
          <a:prstGeom prst="rect">
            <a:avLst/>
          </a:prstGeom>
        </p:spPr>
      </p:pic>
      <p:sp>
        <p:nvSpPr>
          <p:cNvPr id="6" name="ZoneTexte 5">
            <a:extLst>
              <a:ext uri="{FF2B5EF4-FFF2-40B4-BE49-F238E27FC236}">
                <a16:creationId xmlns:a16="http://schemas.microsoft.com/office/drawing/2014/main" id="{4247D22F-2FA4-45C9-190D-FC0E6AFAFF72}"/>
              </a:ext>
            </a:extLst>
          </p:cNvPr>
          <p:cNvSpPr txBox="1"/>
          <p:nvPr/>
        </p:nvSpPr>
        <p:spPr>
          <a:xfrm>
            <a:off x="5100918" y="4821248"/>
            <a:ext cx="3946914" cy="307777"/>
          </a:xfrm>
          <a:prstGeom prst="rect">
            <a:avLst/>
          </a:prstGeom>
          <a:noFill/>
        </p:spPr>
        <p:txBody>
          <a:bodyPr wrap="none" rtlCol="0">
            <a:spAutoFit/>
          </a:bodyPr>
          <a:lstStyle/>
          <a:p>
            <a:r>
              <a:rPr lang="fr-FR" dirty="0">
                <a:solidFill>
                  <a:schemeClr val="bg1"/>
                </a:solidFill>
                <a:latin typeface="Figtree" panose="020B0604020202020204" charset="0"/>
              </a:rPr>
              <a:t>https://universaldependencies.org/format.html</a:t>
            </a:r>
          </a:p>
        </p:txBody>
      </p:sp>
    </p:spTree>
    <p:extLst>
      <p:ext uri="{BB962C8B-B14F-4D97-AF65-F5344CB8AC3E}">
        <p14:creationId xmlns:p14="http://schemas.microsoft.com/office/powerpoint/2010/main" val="2031155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A0529F-11A2-73C1-35F1-5381ED04B546}"/>
              </a:ext>
            </a:extLst>
          </p:cNvPr>
          <p:cNvSpPr>
            <a:spLocks noGrp="1"/>
          </p:cNvSpPr>
          <p:nvPr>
            <p:ph type="title"/>
          </p:nvPr>
        </p:nvSpPr>
        <p:spPr/>
        <p:txBody>
          <a:bodyPr/>
          <a:lstStyle/>
          <a:p>
            <a:r>
              <a:rPr lang="fr-FR" dirty="0"/>
              <a:t>Annotation de corpus</a:t>
            </a:r>
          </a:p>
        </p:txBody>
      </p:sp>
      <p:pic>
        <p:nvPicPr>
          <p:cNvPr id="7" name="Image 6">
            <a:extLst>
              <a:ext uri="{FF2B5EF4-FFF2-40B4-BE49-F238E27FC236}">
                <a16:creationId xmlns:a16="http://schemas.microsoft.com/office/drawing/2014/main" id="{AA84F6C5-80EB-214C-C4DF-AE92E3B04F46}"/>
              </a:ext>
            </a:extLst>
          </p:cNvPr>
          <p:cNvPicPr>
            <a:picLocks noChangeAspect="1"/>
          </p:cNvPicPr>
          <p:nvPr/>
        </p:nvPicPr>
        <p:blipFill rotWithShape="1">
          <a:blip r:embed="rId3"/>
          <a:srcRect l="2864" t="1569"/>
          <a:stretch/>
        </p:blipFill>
        <p:spPr>
          <a:xfrm>
            <a:off x="1487712" y="1020756"/>
            <a:ext cx="6168575" cy="3521895"/>
          </a:xfrm>
          <a:prstGeom prst="rect">
            <a:avLst/>
          </a:prstGeom>
        </p:spPr>
      </p:pic>
      <p:sp>
        <p:nvSpPr>
          <p:cNvPr id="8" name="ZoneTexte 7">
            <a:extLst>
              <a:ext uri="{FF2B5EF4-FFF2-40B4-BE49-F238E27FC236}">
                <a16:creationId xmlns:a16="http://schemas.microsoft.com/office/drawing/2014/main" id="{7BB44163-B6F5-5485-15C6-4101DE0BB6FC}"/>
              </a:ext>
            </a:extLst>
          </p:cNvPr>
          <p:cNvSpPr txBox="1"/>
          <p:nvPr/>
        </p:nvSpPr>
        <p:spPr>
          <a:xfrm>
            <a:off x="1604684" y="4788837"/>
            <a:ext cx="6275294" cy="307777"/>
          </a:xfrm>
          <a:prstGeom prst="rect">
            <a:avLst/>
          </a:prstGeom>
          <a:noFill/>
        </p:spPr>
        <p:txBody>
          <a:bodyPr wrap="square" rtlCol="0">
            <a:spAutoFit/>
          </a:bodyPr>
          <a:lstStyle/>
          <a:p>
            <a:r>
              <a:rPr lang="fr-FR" dirty="0">
                <a:solidFill>
                  <a:schemeClr val="bg1"/>
                </a:solidFill>
              </a:rPr>
              <a:t>Figure tirée des diapos du cours de K. Fort, école d’été </a:t>
            </a:r>
            <a:r>
              <a:rPr lang="fr-FR" dirty="0" err="1">
                <a:solidFill>
                  <a:schemeClr val="bg1"/>
                </a:solidFill>
              </a:rPr>
              <a:t>AnnoDemo</a:t>
            </a:r>
            <a:r>
              <a:rPr lang="fr-FR" dirty="0">
                <a:solidFill>
                  <a:schemeClr val="bg1"/>
                </a:solidFill>
              </a:rPr>
              <a:t> 2024</a:t>
            </a:r>
          </a:p>
        </p:txBody>
      </p:sp>
    </p:spTree>
    <p:extLst>
      <p:ext uri="{BB962C8B-B14F-4D97-AF65-F5344CB8AC3E}">
        <p14:creationId xmlns:p14="http://schemas.microsoft.com/office/powerpoint/2010/main" val="1594959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neuronale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717921"/>
            <a:ext cx="8462703"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Mais déjà présentes en 2000 – Bengio et al., 2000</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rPr>
              <a:t>NLM basés sur LSTM ou GRU déjà utilisés en traduction automatique, génération et classification de textes</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211634" y="1091639"/>
            <a:ext cx="3053700"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2013-aujourd’hui</a:t>
            </a:r>
          </a:p>
        </p:txBody>
      </p:sp>
    </p:spTree>
    <p:extLst>
      <p:ext uri="{BB962C8B-B14F-4D97-AF65-F5344CB8AC3E}">
        <p14:creationId xmlns:p14="http://schemas.microsoft.com/office/powerpoint/2010/main" val="3005765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r>
              <a:rPr lang="it-IT" sz="2400" dirty="0"/>
              <a:t>2013-2017</a:t>
            </a:r>
            <a:endParaRPr lang="fr-FR" sz="2400" dirty="0"/>
          </a:p>
        </p:txBody>
      </p:sp>
      <p:sp>
        <p:nvSpPr>
          <p:cNvPr id="4" name="Sous-titre 2">
            <a:extLst>
              <a:ext uri="{FF2B5EF4-FFF2-40B4-BE49-F238E27FC236}">
                <a16:creationId xmlns:a16="http://schemas.microsoft.com/office/drawing/2014/main" id="{9BF4F913-A4CD-6FAC-9584-7CEFB2E42395}"/>
              </a:ext>
            </a:extLst>
          </p:cNvPr>
          <p:cNvSpPr txBox="1">
            <a:spLocks/>
          </p:cNvSpPr>
          <p:nvPr/>
        </p:nvSpPr>
        <p:spPr>
          <a:xfrm>
            <a:off x="1283999" y="2781634"/>
            <a:ext cx="65760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r>
              <a:rPr lang="it-IT" sz="2400" dirty="0"/>
              <a:t>2018-2023</a:t>
            </a:r>
            <a:endParaRPr lang="fr-FR" sz="2400" dirty="0"/>
          </a:p>
        </p:txBody>
      </p:sp>
      <p:sp>
        <p:nvSpPr>
          <p:cNvPr id="5" name="Google Shape;1546;p37">
            <a:extLst>
              <a:ext uri="{FF2B5EF4-FFF2-40B4-BE49-F238E27FC236}">
                <a16:creationId xmlns:a16="http://schemas.microsoft.com/office/drawing/2014/main" id="{2B5455A6-03A2-67E2-302D-90D3AB2C814F}"/>
              </a:ext>
            </a:extLst>
          </p:cNvPr>
          <p:cNvSpPr txBox="1">
            <a:spLocks/>
          </p:cNvSpPr>
          <p:nvPr/>
        </p:nvSpPr>
        <p:spPr>
          <a:xfrm>
            <a:off x="340648" y="1239143"/>
            <a:ext cx="8462703" cy="1507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Différentes architectures se sont affirmées puis ont été surpassées par la suivante (CNN, LSTM, GRU, seq2seq…)</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b="1" dirty="0">
                <a:solidFill>
                  <a:schemeClr val="tx1">
                    <a:lumMod val="20000"/>
                    <a:lumOff val="80000"/>
                  </a:schemeClr>
                </a:solidFill>
                <a:latin typeface="Figtree" panose="020B0604020202020204" charset="0"/>
                <a:cs typeface="Figtree" panose="020B0604020202020204" charset="0"/>
              </a:rPr>
              <a:t>Architecture </a:t>
            </a:r>
            <a:r>
              <a:rPr lang="fr-FR" sz="2400" b="1" dirty="0">
                <a:solidFill>
                  <a:schemeClr val="tx1">
                    <a:lumMod val="20000"/>
                    <a:lumOff val="80000"/>
                  </a:schemeClr>
                </a:solidFill>
                <a:latin typeface="Figtree" panose="020B0604020202020204" charset="0"/>
                <a:cs typeface="Figtree" panose="020B0604020202020204" charset="0"/>
              </a:rPr>
              <a:t>Transformer</a:t>
            </a:r>
            <a:endParaRPr lang="fr-FR" sz="2000" b="1" dirty="0">
              <a:solidFill>
                <a:schemeClr val="tx1">
                  <a:lumMod val="20000"/>
                  <a:lumOff val="80000"/>
                </a:schemeClr>
              </a:solidFill>
              <a:latin typeface="Figtree" panose="020B0604020202020204" charset="0"/>
              <a:cs typeface="Figtree" panose="020B0604020202020204" charset="0"/>
            </a:endParaRP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Vaswani et al., « Attention </a:t>
            </a:r>
            <a:r>
              <a:rPr lang="fr-FR" sz="2000" b="1" dirty="0" err="1">
                <a:solidFill>
                  <a:schemeClr val="tx1">
                    <a:lumMod val="20000"/>
                    <a:lumOff val="80000"/>
                  </a:schemeClr>
                </a:solidFill>
                <a:latin typeface="Figtree" panose="020B0604020202020204" charset="0"/>
                <a:cs typeface="Figtree" panose="020B0604020202020204" charset="0"/>
              </a:rPr>
              <a:t>is</a:t>
            </a:r>
            <a:r>
              <a:rPr lang="fr-FR" sz="2000" b="1" dirty="0">
                <a:solidFill>
                  <a:schemeClr val="tx1">
                    <a:lumMod val="20000"/>
                    <a:lumOff val="80000"/>
                  </a:schemeClr>
                </a:solidFill>
                <a:latin typeface="Figtree" panose="020B0604020202020204" charset="0"/>
                <a:cs typeface="Figtree" panose="020B0604020202020204" charset="0"/>
              </a:rPr>
              <a:t> all </a:t>
            </a:r>
            <a:r>
              <a:rPr lang="fr-FR" sz="2000" b="1" dirty="0" err="1">
                <a:solidFill>
                  <a:schemeClr val="tx1">
                    <a:lumMod val="20000"/>
                    <a:lumOff val="80000"/>
                  </a:schemeClr>
                </a:solidFill>
                <a:latin typeface="Figtree" panose="020B0604020202020204" charset="0"/>
                <a:cs typeface="Figtree" panose="020B0604020202020204" charset="0"/>
              </a:rPr>
              <a:t>you</a:t>
            </a:r>
            <a:r>
              <a:rPr lang="fr-FR" sz="2000" b="1" dirty="0">
                <a:solidFill>
                  <a:schemeClr val="tx1">
                    <a:lumMod val="20000"/>
                    <a:lumOff val="80000"/>
                  </a:schemeClr>
                </a:solidFill>
                <a:latin typeface="Figtree" panose="020B0604020202020204" charset="0"/>
                <a:cs typeface="Figtree" panose="020B0604020202020204" charset="0"/>
              </a:rPr>
              <a:t> </a:t>
            </a:r>
            <a:r>
              <a:rPr lang="fr-FR" sz="2000" b="1" dirty="0" err="1">
                <a:solidFill>
                  <a:schemeClr val="tx1">
                    <a:lumMod val="20000"/>
                    <a:lumOff val="80000"/>
                  </a:schemeClr>
                </a:solidFill>
                <a:latin typeface="Figtree" panose="020B0604020202020204" charset="0"/>
                <a:cs typeface="Figtree" panose="020B0604020202020204" charset="0"/>
              </a:rPr>
              <a:t>need</a:t>
            </a:r>
            <a:r>
              <a:rPr lang="fr-FR" sz="2000" b="1" dirty="0">
                <a:solidFill>
                  <a:schemeClr val="tx1">
                    <a:lumMod val="20000"/>
                    <a:lumOff val="80000"/>
                  </a:schemeClr>
                </a:solidFill>
                <a:latin typeface="Figtree" panose="020B0604020202020204" charset="0"/>
                <a:cs typeface="Figtree" panose="020B0604020202020204" charset="0"/>
              </a:rPr>
              <a:t> », 2017</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6" name="Google Shape;1546;p37">
            <a:extLst>
              <a:ext uri="{FF2B5EF4-FFF2-40B4-BE49-F238E27FC236}">
                <a16:creationId xmlns:a16="http://schemas.microsoft.com/office/drawing/2014/main" id="{05A3DB28-156B-899F-6737-1E57599D81F1}"/>
              </a:ext>
            </a:extLst>
          </p:cNvPr>
          <p:cNvSpPr txBox="1">
            <a:spLocks/>
          </p:cNvSpPr>
          <p:nvPr/>
        </p:nvSpPr>
        <p:spPr>
          <a:xfrm>
            <a:off x="340647" y="3477795"/>
            <a:ext cx="8462703" cy="1507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Approche Transformer dominant</a:t>
            </a:r>
          </a:p>
          <a:p>
            <a:pPr marL="800100" lvl="1" indent="-342900" algn="just">
              <a:lnSpc>
                <a:spcPct val="115000"/>
              </a:lnSpc>
              <a:buClr>
                <a:schemeClr val="tx1">
                  <a:lumMod val="75000"/>
                </a:schemeClr>
              </a:buClr>
              <a:buFont typeface="Arial" panose="020B0604020202020204" pitchFamily="34" charset="0"/>
              <a:buChar char="•"/>
              <a:defRPr/>
            </a:pPr>
            <a:r>
              <a:rPr lang="fr-FR" sz="2000" b="1" dirty="0">
                <a:solidFill>
                  <a:schemeClr val="tx1">
                    <a:lumMod val="20000"/>
                    <a:lumOff val="80000"/>
                  </a:schemeClr>
                </a:solidFill>
                <a:latin typeface="Figtree" panose="020B0604020202020204" charset="0"/>
                <a:cs typeface="Figtree" panose="020B0604020202020204" charset="0"/>
              </a:rPr>
              <a:t>Modèles entraines sur une masse de données puis spécialisés pour une tâche spécifique</a:t>
            </a:r>
            <a:endPar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Tree>
    <p:extLst>
      <p:ext uri="{BB962C8B-B14F-4D97-AF65-F5344CB8AC3E}">
        <p14:creationId xmlns:p14="http://schemas.microsoft.com/office/powerpoint/2010/main" val="1754823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r>
              <a:rPr lang="fr-FR" sz="2400" dirty="0"/>
              <a:t>2023-2024</a:t>
            </a:r>
          </a:p>
        </p:txBody>
      </p:sp>
      <p:sp>
        <p:nvSpPr>
          <p:cNvPr id="4" name="ZoneTexte 3">
            <a:extLst>
              <a:ext uri="{FF2B5EF4-FFF2-40B4-BE49-F238E27FC236}">
                <a16:creationId xmlns:a16="http://schemas.microsoft.com/office/drawing/2014/main" id="{5988954B-E9E9-197E-184E-F03EB27D2889}"/>
              </a:ext>
            </a:extLst>
          </p:cNvPr>
          <p:cNvSpPr txBox="1"/>
          <p:nvPr/>
        </p:nvSpPr>
        <p:spPr>
          <a:xfrm>
            <a:off x="1192306" y="1694329"/>
            <a:ext cx="6840070" cy="3077766"/>
          </a:xfrm>
          <a:prstGeom prst="rect">
            <a:avLst/>
          </a:prstGeom>
          <a:noFill/>
        </p:spPr>
        <p:txBody>
          <a:bodyPr wrap="square" rtlCol="0">
            <a:spAutoFit/>
          </a:bodyPr>
          <a:lstStyle/>
          <a:p>
            <a:r>
              <a:rPr lang="fr-FR" sz="1800" dirty="0">
                <a:solidFill>
                  <a:schemeClr val="bg1"/>
                </a:solidFill>
                <a:latin typeface="Figtree" panose="020B0604020202020204" charset="0"/>
              </a:rPr>
              <a:t>L’explosion des LLM et « the </a:t>
            </a:r>
            <a:r>
              <a:rPr lang="fr-FR" sz="1800" dirty="0" err="1">
                <a:solidFill>
                  <a:schemeClr val="bg1"/>
                </a:solidFill>
                <a:latin typeface="Figtree" panose="020B0604020202020204" charset="0"/>
              </a:rPr>
              <a:t>rise</a:t>
            </a:r>
            <a:r>
              <a:rPr lang="fr-FR" sz="1800" dirty="0">
                <a:solidFill>
                  <a:schemeClr val="bg1"/>
                </a:solidFill>
                <a:latin typeface="Figtree" panose="020B0604020202020204" charset="0"/>
              </a:rPr>
              <a:t> of </a:t>
            </a:r>
            <a:r>
              <a:rPr lang="fr-FR" sz="1800" dirty="0" err="1">
                <a:solidFill>
                  <a:schemeClr val="bg1"/>
                </a:solidFill>
                <a:latin typeface="Figtree" panose="020B0604020202020204" charset="0"/>
              </a:rPr>
              <a:t>small</a:t>
            </a:r>
            <a:r>
              <a:rPr lang="fr-FR" sz="1800" dirty="0">
                <a:solidFill>
                  <a:schemeClr val="bg1"/>
                </a:solidFill>
                <a:latin typeface="Figtree" panose="020B0604020202020204" charset="0"/>
              </a:rPr>
              <a:t> </a:t>
            </a:r>
            <a:r>
              <a:rPr lang="fr-FR" sz="1800" dirty="0" err="1">
                <a:solidFill>
                  <a:schemeClr val="bg1"/>
                </a:solidFill>
                <a:latin typeface="Figtree" panose="020B0604020202020204" charset="0"/>
              </a:rPr>
              <a:t>Language</a:t>
            </a:r>
            <a:r>
              <a:rPr lang="fr-FR" sz="1800" dirty="0">
                <a:solidFill>
                  <a:schemeClr val="bg1"/>
                </a:solidFill>
                <a:latin typeface="Figtree" panose="020B0604020202020204" charset="0"/>
              </a:rPr>
              <a:t> </a:t>
            </a:r>
            <a:r>
              <a:rPr lang="fr-FR" sz="1800" dirty="0" err="1">
                <a:solidFill>
                  <a:schemeClr val="bg1"/>
                </a:solidFill>
                <a:latin typeface="Figtree" panose="020B0604020202020204" charset="0"/>
              </a:rPr>
              <a:t>Models</a:t>
            </a:r>
            <a:r>
              <a:rPr lang="fr-FR" sz="1800" dirty="0">
                <a:solidFill>
                  <a:schemeClr val="bg1"/>
                </a:solidFill>
                <a:latin typeface="Figtree" panose="020B0604020202020204" charset="0"/>
              </a:rPr>
              <a:t> »</a:t>
            </a:r>
          </a:p>
          <a:p>
            <a:endParaRPr lang="fr-FR" sz="1800" dirty="0">
              <a:solidFill>
                <a:schemeClr val="bg1"/>
              </a:solidFill>
              <a:latin typeface="Figtree" panose="020B0604020202020204" charset="0"/>
            </a:endParaRPr>
          </a:p>
          <a:p>
            <a:pPr marL="285750" indent="-285750">
              <a:buClr>
                <a:schemeClr val="bg1"/>
              </a:buClr>
              <a:buFont typeface="Wingdings" panose="05000000000000000000" pitchFamily="2" charset="2"/>
              <a:buChar char="à"/>
            </a:pPr>
            <a:r>
              <a:rPr lang="fr-FR" sz="1800" dirty="0">
                <a:solidFill>
                  <a:schemeClr val="bg1"/>
                </a:solidFill>
                <a:latin typeface="Figtree" panose="020B0604020202020204" charset="0"/>
                <a:sym typeface="Wingdings" panose="05000000000000000000" pitchFamily="2" charset="2"/>
              </a:rPr>
              <a:t>Modèles qui ont moins d’hyperparamètres</a:t>
            </a:r>
          </a:p>
          <a:p>
            <a:pPr marL="285750" indent="-285750">
              <a:buClr>
                <a:schemeClr val="bg1"/>
              </a:buClr>
              <a:buFont typeface="Wingdings" panose="05000000000000000000" pitchFamily="2" charset="2"/>
              <a:buChar char="à"/>
            </a:pPr>
            <a:r>
              <a:rPr lang="fr-FR" sz="1800" dirty="0">
                <a:solidFill>
                  <a:schemeClr val="bg1"/>
                </a:solidFill>
                <a:latin typeface="Figtree" panose="020B0604020202020204" charset="0"/>
                <a:sym typeface="Wingdings" panose="05000000000000000000" pitchFamily="2" charset="2"/>
              </a:rPr>
              <a:t>Modèles accessibles (tournent sur Google </a:t>
            </a:r>
            <a:r>
              <a:rPr lang="fr-FR" sz="1800" dirty="0" err="1">
                <a:solidFill>
                  <a:schemeClr val="bg1"/>
                </a:solidFill>
                <a:latin typeface="Figtree" panose="020B0604020202020204" charset="0"/>
                <a:sym typeface="Wingdings" panose="05000000000000000000" pitchFamily="2" charset="2"/>
              </a:rPr>
              <a:t>Colab</a:t>
            </a:r>
            <a:r>
              <a:rPr lang="fr-FR" sz="1800" dirty="0">
                <a:solidFill>
                  <a:schemeClr val="bg1"/>
                </a:solidFill>
                <a:latin typeface="Figtree" panose="020B0604020202020204" charset="0"/>
                <a:sym typeface="Wingdings" panose="05000000000000000000" pitchFamily="2" charset="2"/>
              </a:rPr>
              <a:t>)</a:t>
            </a:r>
          </a:p>
          <a:p>
            <a:endParaRPr lang="fr-FR" sz="1800" dirty="0">
              <a:solidFill>
                <a:schemeClr val="bg1"/>
              </a:solidFill>
              <a:latin typeface="Figtree" panose="020B0604020202020204" charset="0"/>
            </a:endParaRPr>
          </a:p>
          <a:p>
            <a:r>
              <a:rPr lang="fr-FR" sz="1800" dirty="0">
                <a:solidFill>
                  <a:schemeClr val="bg1"/>
                </a:solidFill>
                <a:latin typeface="Figtree" panose="020B0604020202020204" charset="0"/>
              </a:rPr>
              <a:t>Famille des modèles </a:t>
            </a:r>
            <a:r>
              <a:rPr lang="fr-FR" sz="1800" dirty="0" err="1">
                <a:solidFill>
                  <a:schemeClr val="bg1"/>
                </a:solidFill>
                <a:latin typeface="Figtree" panose="020B0604020202020204" charset="0"/>
              </a:rPr>
              <a:t>Llama</a:t>
            </a:r>
            <a:r>
              <a:rPr lang="fr-FR" sz="1800" dirty="0">
                <a:solidFill>
                  <a:schemeClr val="bg1"/>
                </a:solidFill>
                <a:latin typeface="Figtree" panose="020B0604020202020204" charset="0"/>
              </a:rPr>
              <a:t> (Meta AI)</a:t>
            </a:r>
          </a:p>
          <a:p>
            <a:r>
              <a:rPr lang="fr-FR" sz="1800" dirty="0">
                <a:solidFill>
                  <a:schemeClr val="bg1"/>
                </a:solidFill>
                <a:latin typeface="Figtree" panose="020B0604020202020204" charset="0"/>
              </a:rPr>
              <a:t>- Fournir des modèles de taille différentes pour obtenir la meilleure performance avec un budget computationnel donné</a:t>
            </a:r>
          </a:p>
          <a:p>
            <a:endParaRPr lang="fr-FR" sz="1800" dirty="0">
              <a:solidFill>
                <a:schemeClr val="bg1"/>
              </a:solidFill>
              <a:latin typeface="Figtree" panose="020B0604020202020204" charset="0"/>
            </a:endParaRPr>
          </a:p>
          <a:p>
            <a:r>
              <a:rPr lang="fr-FR" sz="1800" dirty="0">
                <a:solidFill>
                  <a:schemeClr val="bg1"/>
                </a:solidFill>
                <a:latin typeface="Figtree" panose="020B0604020202020204" charset="0"/>
                <a:hlinkClick r:id="rId2"/>
              </a:rPr>
              <a:t>https://huggingface.co/blog/2023-in-llms</a:t>
            </a:r>
            <a:r>
              <a:rPr lang="fr-FR" sz="1800" dirty="0">
                <a:solidFill>
                  <a:schemeClr val="bg1"/>
                </a:solidFill>
                <a:latin typeface="Figtree" panose="020B0604020202020204" charset="0"/>
              </a:rPr>
              <a:t> </a:t>
            </a:r>
          </a:p>
          <a:p>
            <a:endParaRPr lang="fr-FR" dirty="0">
              <a:solidFill>
                <a:schemeClr val="bg1"/>
              </a:solidFill>
              <a:latin typeface="Figtree" panose="020B0604020202020204" charset="0"/>
            </a:endParaRPr>
          </a:p>
        </p:txBody>
      </p:sp>
    </p:spTree>
    <p:extLst>
      <p:ext uri="{BB962C8B-B14F-4D97-AF65-F5344CB8AC3E}">
        <p14:creationId xmlns:p14="http://schemas.microsoft.com/office/powerpoint/2010/main" val="1543850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Qu’est-ce que c’est le TAL ?</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19999" y="1684675"/>
            <a:ext cx="7999458" cy="25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26059">
              <a:buClr>
                <a:schemeClr val="tx1">
                  <a:lumMod val="75000"/>
                </a:schemeClr>
              </a:buClr>
              <a:buSzPts val="1400"/>
              <a:buFont typeface="Arial"/>
              <a:buChar char="●"/>
            </a:pPr>
            <a:r>
              <a:rPr lang="fr-FR" sz="1600" dirty="0" err="1">
                <a:solidFill>
                  <a:schemeClr val="bg1"/>
                </a:solidFill>
                <a:latin typeface="Figtree" panose="020B0604020202020204" charset="0"/>
              </a:rPr>
              <a:t>Chatbot</a:t>
            </a:r>
            <a:r>
              <a:rPr lang="fr-FR" sz="1600" dirty="0">
                <a:solidFill>
                  <a:schemeClr val="bg1"/>
                </a:solidFill>
                <a:latin typeface="Figtree" panose="020B0604020202020204" charset="0"/>
              </a:rPr>
              <a:t> et assistant virtuel</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Appartient à la famille des modèles GPT – </a:t>
            </a:r>
            <a:r>
              <a:rPr lang="fr-FR" sz="1600" dirty="0" err="1">
                <a:solidFill>
                  <a:schemeClr val="bg1"/>
                </a:solidFill>
                <a:latin typeface="Figtree" panose="020B0604020202020204" charset="0"/>
              </a:rPr>
              <a:t>Generative</a:t>
            </a:r>
            <a:r>
              <a:rPr lang="fr-FR" sz="1600" dirty="0">
                <a:solidFill>
                  <a:schemeClr val="bg1"/>
                </a:solidFill>
                <a:latin typeface="Figtree" panose="020B0604020202020204" charset="0"/>
              </a:rPr>
              <a:t> Pre-</a:t>
            </a:r>
            <a:r>
              <a:rPr lang="fr-FR" sz="1600" dirty="0" err="1">
                <a:solidFill>
                  <a:schemeClr val="bg1"/>
                </a:solidFill>
                <a:latin typeface="Figtree" panose="020B0604020202020204" charset="0"/>
              </a:rPr>
              <a:t>trained</a:t>
            </a:r>
            <a:r>
              <a:rPr lang="fr-FR" sz="1600" dirty="0">
                <a:solidFill>
                  <a:schemeClr val="bg1"/>
                </a:solidFill>
                <a:latin typeface="Figtree" panose="020B0604020202020204" charset="0"/>
              </a:rPr>
              <a:t> Transformer</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Fine-</a:t>
            </a:r>
            <a:r>
              <a:rPr lang="fr-FR" sz="1600" dirty="0" err="1">
                <a:solidFill>
                  <a:schemeClr val="bg1"/>
                </a:solidFill>
                <a:latin typeface="Figtree" panose="020B0604020202020204" charset="0"/>
              </a:rPr>
              <a:t>tuned</a:t>
            </a:r>
            <a:r>
              <a:rPr lang="fr-FR" sz="1600" dirty="0">
                <a:solidFill>
                  <a:schemeClr val="bg1"/>
                </a:solidFill>
                <a:latin typeface="Figtree" panose="020B0604020202020204" charset="0"/>
              </a:rPr>
              <a:t> pour la tâche de conversation à travers apprentissage supervisé et </a:t>
            </a:r>
            <a:r>
              <a:rPr lang="fr-FR" sz="1600" dirty="0" err="1">
                <a:solidFill>
                  <a:schemeClr val="bg1"/>
                </a:solidFill>
                <a:latin typeface="Figtree" panose="020B0604020202020204" charset="0"/>
              </a:rPr>
              <a:t>reinforcement</a:t>
            </a:r>
            <a:r>
              <a:rPr lang="fr-FR" sz="1600" dirty="0">
                <a:solidFill>
                  <a:schemeClr val="bg1"/>
                </a:solidFill>
                <a:latin typeface="Figtree" panose="020B0604020202020204" charset="0"/>
              </a:rPr>
              <a:t> </a:t>
            </a:r>
            <a:r>
              <a:rPr lang="fr-FR" sz="1600" dirty="0" err="1">
                <a:solidFill>
                  <a:schemeClr val="bg1"/>
                </a:solidFill>
                <a:latin typeface="Figtree" panose="020B0604020202020204" charset="0"/>
              </a:rPr>
              <a:t>learning</a:t>
            </a:r>
            <a:r>
              <a:rPr lang="fr-FR" sz="1600" dirty="0">
                <a:solidFill>
                  <a:schemeClr val="bg1"/>
                </a:solidFill>
                <a:latin typeface="Figtree" panose="020B0604020202020204" charset="0"/>
              </a:rPr>
              <a:t> à travers feedback humain</a:t>
            </a:r>
          </a:p>
          <a:p>
            <a:pPr marL="274320" indent="-226059">
              <a:buClr>
                <a:schemeClr val="tx1">
                  <a:lumMod val="75000"/>
                </a:schemeClr>
              </a:buClr>
              <a:buSzPts val="1400"/>
              <a:buFont typeface="Arial"/>
              <a:buChar char="●"/>
            </a:pPr>
            <a:endParaRPr lang="fr-FR" dirty="0">
              <a:solidFill>
                <a:schemeClr val="bg1"/>
              </a:solidFill>
            </a:endParaRPr>
          </a:p>
          <a:p>
            <a:pPr marL="274320" indent="-226059">
              <a:buClr>
                <a:schemeClr val="tx1">
                  <a:lumMod val="75000"/>
                </a:schemeClr>
              </a:buClr>
              <a:buSzPts val="1400"/>
              <a:buFont typeface="Arial"/>
              <a:buChar char="●"/>
            </a:pPr>
            <a:r>
              <a:rPr lang="fr-FR" dirty="0">
                <a:solidFill>
                  <a:schemeClr val="bg1"/>
                </a:solidFill>
              </a:rPr>
              <a:t>Des travailleurs payés 2$ au Kenya pour épurer le côté « toxique » de </a:t>
            </a:r>
            <a:r>
              <a:rPr lang="fr-FR" dirty="0" err="1">
                <a:solidFill>
                  <a:schemeClr val="bg1"/>
                </a:solidFill>
              </a:rPr>
              <a:t>ChatGPT</a:t>
            </a:r>
            <a:endParaRPr lang="fr-FR" dirty="0">
              <a:solidFill>
                <a:schemeClr val="bg1"/>
              </a:solidFill>
            </a:endParaRPr>
          </a:p>
          <a:p>
            <a:pPr marL="48261" algn="just">
              <a:buClr>
                <a:schemeClr val="tx1">
                  <a:lumMod val="75000"/>
                </a:schemeClr>
              </a:buClr>
              <a:buSzPts val="1400"/>
            </a:pPr>
            <a:r>
              <a:rPr lang="en-US" sz="1600" b="0" i="1" dirty="0">
                <a:solidFill>
                  <a:schemeClr val="bg1"/>
                </a:solidFill>
                <a:effectLst/>
                <a:latin typeface="__PT_Serif_b6c7e3"/>
              </a:rPr>
              <a:t>“Despite the foundational role played by these data enrichment professionals, a growing body of research reveals the precarious working conditions these workers face,” says the Partnership on AI, a coalition of AI organizations to which OpenAI belongs. “This may be the result of efforts to hide AI’s dependence on this large labor force when celebrating the efficiency gains of technology. Out of sight is also out of mind.”  </a:t>
            </a:r>
          </a:p>
          <a:p>
            <a:pPr marL="48261" algn="just">
              <a:buClr>
                <a:schemeClr val="tx1">
                  <a:lumMod val="75000"/>
                </a:schemeClr>
              </a:buClr>
              <a:buSzPts val="1400"/>
            </a:pPr>
            <a:r>
              <a:rPr lang="en-US" b="0" i="1" dirty="0">
                <a:solidFill>
                  <a:schemeClr val="bg1"/>
                </a:solidFill>
                <a:effectLst/>
                <a:latin typeface="__PT_Serif_b6c7e3"/>
                <a:hlinkClick r:id="rId3"/>
              </a:rPr>
              <a:t>(Exclusive: OpenAI Used Kenyan Workers on Less Than $2 Per Hour to Make ChatGPT Less Toxic, Time, 18 Janvier 2023) </a:t>
            </a:r>
            <a:endParaRPr lang="fr-FR" i="1" dirty="0">
              <a:solidFill>
                <a:schemeClr val="bg1"/>
              </a:solidFill>
            </a:endParaRPr>
          </a:p>
        </p:txBody>
      </p:sp>
    </p:spTree>
    <p:extLst>
      <p:ext uri="{BB962C8B-B14F-4D97-AF65-F5344CB8AC3E}">
        <p14:creationId xmlns:p14="http://schemas.microsoft.com/office/powerpoint/2010/main" val="2671977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03669" y="2165313"/>
            <a:ext cx="7999458" cy="16463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1">
              <a:buClr>
                <a:schemeClr val="tx1">
                  <a:lumMod val="75000"/>
                </a:schemeClr>
              </a:buClr>
              <a:buSzPts val="1400"/>
            </a:pPr>
            <a:r>
              <a:rPr lang="en-US" sz="2000" b="0" i="1" dirty="0">
                <a:solidFill>
                  <a:schemeClr val="bg1"/>
                </a:solidFill>
                <a:effectLst/>
                <a:latin typeface="__PT_Serif_b6c7e3"/>
              </a:rPr>
              <a:t>“(…) that for all its glamor, AI often relies on hidden human labor in the Global South that can often be damaging and exploitative. These invisible workers remain on the margins even as their work contributes to billion-dollar industries.”  </a:t>
            </a:r>
          </a:p>
          <a:p>
            <a:pPr marL="48261">
              <a:buClr>
                <a:schemeClr val="tx1">
                  <a:lumMod val="75000"/>
                </a:schemeClr>
              </a:buClr>
              <a:buSzPts val="1400"/>
            </a:pPr>
            <a:r>
              <a:rPr lang="en-US" sz="1200" b="0" i="1" dirty="0">
                <a:solidFill>
                  <a:schemeClr val="bg1"/>
                </a:solidFill>
                <a:effectLst/>
                <a:latin typeface="__PT_Serif_b6c7e3"/>
                <a:hlinkClick r:id="rId3"/>
              </a:rPr>
              <a:t>(Exclusive: OpenAI Used Kenyan Workers on Less Than $2 Per Hour to Make ChatGPT Less Toxic, Time, 18 Janvier 2023) </a:t>
            </a:r>
            <a:endParaRPr lang="fr-FR" sz="1200" i="1" dirty="0">
              <a:solidFill>
                <a:schemeClr val="bg1"/>
              </a:solidFill>
            </a:endParaRPr>
          </a:p>
        </p:txBody>
      </p:sp>
    </p:spTree>
    <p:extLst>
      <p:ext uri="{BB962C8B-B14F-4D97-AF65-F5344CB8AC3E}">
        <p14:creationId xmlns:p14="http://schemas.microsoft.com/office/powerpoint/2010/main" val="3648033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4CB98-2B97-83C7-891F-A526D28E2621}"/>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EFD1F3CF-9C7A-4D59-6974-7AE7FF47131B}"/>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C5A37353-D9A6-F5C5-E107-731D416D3E39}"/>
              </a:ext>
            </a:extLst>
          </p:cNvPr>
          <p:cNvPicPr>
            <a:picLocks noChangeAspect="1"/>
          </p:cNvPicPr>
          <p:nvPr/>
        </p:nvPicPr>
        <p:blipFill>
          <a:blip r:embed="rId2"/>
          <a:stretch>
            <a:fillRect/>
          </a:stretch>
        </p:blipFill>
        <p:spPr>
          <a:xfrm>
            <a:off x="142875" y="-104503"/>
            <a:ext cx="8858250" cy="5143500"/>
          </a:xfrm>
          <a:prstGeom prst="rect">
            <a:avLst/>
          </a:prstGeom>
        </p:spPr>
      </p:pic>
      <p:sp>
        <p:nvSpPr>
          <p:cNvPr id="6" name="ZoneTexte 5">
            <a:extLst>
              <a:ext uri="{FF2B5EF4-FFF2-40B4-BE49-F238E27FC236}">
                <a16:creationId xmlns:a16="http://schemas.microsoft.com/office/drawing/2014/main" id="{9F40B9BB-DA04-02E9-578B-87B3D63C8F4E}"/>
              </a:ext>
            </a:extLst>
          </p:cNvPr>
          <p:cNvSpPr txBox="1"/>
          <p:nvPr/>
        </p:nvSpPr>
        <p:spPr>
          <a:xfrm>
            <a:off x="296093" y="0"/>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861118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8C04A5-B2B6-E27A-C8C1-175A60DA794B}"/>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5E2C68D5-9AF2-EED8-86EC-EA7A460D2E46}"/>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7E1F943C-7FC0-9024-B658-610E0EE0346F}"/>
              </a:ext>
            </a:extLst>
          </p:cNvPr>
          <p:cNvPicPr>
            <a:picLocks noChangeAspect="1"/>
          </p:cNvPicPr>
          <p:nvPr/>
        </p:nvPicPr>
        <p:blipFill>
          <a:blip r:embed="rId2"/>
          <a:stretch>
            <a:fillRect/>
          </a:stretch>
        </p:blipFill>
        <p:spPr>
          <a:xfrm>
            <a:off x="1024335" y="0"/>
            <a:ext cx="7095330" cy="5143500"/>
          </a:xfrm>
          <a:prstGeom prst="rect">
            <a:avLst/>
          </a:prstGeom>
        </p:spPr>
      </p:pic>
      <p:sp>
        <p:nvSpPr>
          <p:cNvPr id="6" name="ZoneTexte 5">
            <a:extLst>
              <a:ext uri="{FF2B5EF4-FFF2-40B4-BE49-F238E27FC236}">
                <a16:creationId xmlns:a16="http://schemas.microsoft.com/office/drawing/2014/main" id="{7C8CC2E8-1DB1-5A57-0F8B-CA0590D2E136}"/>
              </a:ext>
            </a:extLst>
          </p:cNvPr>
          <p:cNvSpPr txBox="1"/>
          <p:nvPr/>
        </p:nvSpPr>
        <p:spPr>
          <a:xfrm>
            <a:off x="5502973" y="140877"/>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189205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F4727F-0942-202B-9FFD-E9113B8D05E8}"/>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07056167-1804-E281-D890-248CBA66FA43}"/>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5BD3D138-F1C0-5F29-6123-A45FB4B819FE}"/>
              </a:ext>
            </a:extLst>
          </p:cNvPr>
          <p:cNvPicPr>
            <a:picLocks noChangeAspect="1"/>
          </p:cNvPicPr>
          <p:nvPr/>
        </p:nvPicPr>
        <p:blipFill>
          <a:blip r:embed="rId2"/>
          <a:stretch>
            <a:fillRect/>
          </a:stretch>
        </p:blipFill>
        <p:spPr>
          <a:xfrm>
            <a:off x="0" y="361893"/>
            <a:ext cx="9144000" cy="4419713"/>
          </a:xfrm>
          <a:prstGeom prst="rect">
            <a:avLst/>
          </a:prstGeom>
        </p:spPr>
      </p:pic>
      <p:sp>
        <p:nvSpPr>
          <p:cNvPr id="6" name="ZoneTexte 5">
            <a:extLst>
              <a:ext uri="{FF2B5EF4-FFF2-40B4-BE49-F238E27FC236}">
                <a16:creationId xmlns:a16="http://schemas.microsoft.com/office/drawing/2014/main" id="{268E15FA-73DE-55F4-2483-17F14BFD0A4F}"/>
              </a:ext>
            </a:extLst>
          </p:cNvPr>
          <p:cNvSpPr txBox="1"/>
          <p:nvPr/>
        </p:nvSpPr>
        <p:spPr>
          <a:xfrm>
            <a:off x="6461761" y="361893"/>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25051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p:txBody>
          <a:bodyPr/>
          <a:lstStyle/>
          <a:p>
            <a:r>
              <a:rPr lang="fr-FR" dirty="0"/>
              <a:t>Bonus : The </a:t>
            </a:r>
            <a:r>
              <a:rPr lang="fr-FR" dirty="0" err="1"/>
              <a:t>Narrated</a:t>
            </a:r>
            <a:r>
              <a:rPr lang="fr-FR" dirty="0"/>
              <a:t> Transformer</a:t>
            </a:r>
          </a:p>
        </p:txBody>
      </p:sp>
      <p:pic>
        <p:nvPicPr>
          <p:cNvPr id="4" name="Média en ligne 3" title="The Narrated Transformer Language Model">
            <a:hlinkClick r:id="" action="ppaction://media"/>
            <a:extLst>
              <a:ext uri="{FF2B5EF4-FFF2-40B4-BE49-F238E27FC236}">
                <a16:creationId xmlns:a16="http://schemas.microsoft.com/office/drawing/2014/main" id="{423E460A-0FB6-399A-FC4F-36FC8CB721BB}"/>
              </a:ext>
            </a:extLst>
          </p:cNvPr>
          <p:cNvPicPr>
            <a:picLocks noRot="1" noChangeAspect="1"/>
          </p:cNvPicPr>
          <p:nvPr>
            <a:videoFile r:link="rId1"/>
          </p:nvPr>
        </p:nvPicPr>
        <p:blipFill>
          <a:blip r:embed="rId3"/>
          <a:stretch>
            <a:fillRect/>
          </a:stretch>
        </p:blipFill>
        <p:spPr>
          <a:xfrm>
            <a:off x="1470772" y="1066710"/>
            <a:ext cx="6202456" cy="3504090"/>
          </a:xfrm>
          <a:prstGeom prst="rect">
            <a:avLst/>
          </a:prstGeom>
        </p:spPr>
      </p:pic>
    </p:spTree>
    <p:extLst>
      <p:ext uri="{BB962C8B-B14F-4D97-AF65-F5344CB8AC3E}">
        <p14:creationId xmlns:p14="http://schemas.microsoft.com/office/powerpoint/2010/main" val="7965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p:txBody>
          <a:bodyPr/>
          <a:lstStyle/>
          <a:p>
            <a:r>
              <a:rPr lang="fr-FR" dirty="0"/>
              <a:t>Bibliographie</a:t>
            </a:r>
          </a:p>
        </p:txBody>
      </p:sp>
      <p:sp>
        <p:nvSpPr>
          <p:cNvPr id="3" name="Sous-titre 2">
            <a:extLst>
              <a:ext uri="{FF2B5EF4-FFF2-40B4-BE49-F238E27FC236}">
                <a16:creationId xmlns:a16="http://schemas.microsoft.com/office/drawing/2014/main" id="{C392C52A-C2F6-0D88-34C2-A6D75AD535D9}"/>
              </a:ext>
            </a:extLst>
          </p:cNvPr>
          <p:cNvSpPr>
            <a:spLocks noGrp="1"/>
          </p:cNvSpPr>
          <p:nvPr>
            <p:ph type="subTitle" idx="1"/>
          </p:nvPr>
        </p:nvSpPr>
        <p:spPr>
          <a:xfrm>
            <a:off x="573741" y="1111625"/>
            <a:ext cx="8166847" cy="3648634"/>
          </a:xfrm>
        </p:spPr>
        <p:txBody>
          <a:bodyPr/>
          <a:lstStyle/>
          <a:p>
            <a:r>
              <a:rPr lang="fr-FR" sz="900" dirty="0" err="1">
                <a:effectLst/>
              </a:rPr>
              <a:t>Alammar</a:t>
            </a:r>
            <a:r>
              <a:rPr lang="fr-FR" sz="900" dirty="0">
                <a:effectLst/>
              </a:rPr>
              <a:t>, J. (s. d.). </a:t>
            </a:r>
            <a:r>
              <a:rPr lang="fr-FR" sz="900" i="1" dirty="0">
                <a:effectLst/>
              </a:rPr>
              <a:t>The </a:t>
            </a:r>
            <a:r>
              <a:rPr lang="fr-FR" sz="900" i="1" dirty="0" err="1">
                <a:effectLst/>
              </a:rPr>
              <a:t>Illustrated</a:t>
            </a:r>
            <a:r>
              <a:rPr lang="fr-FR" sz="900" i="1" dirty="0">
                <a:effectLst/>
              </a:rPr>
              <a:t> Transformer</a:t>
            </a:r>
            <a:r>
              <a:rPr lang="fr-FR" sz="900" dirty="0">
                <a:effectLst/>
              </a:rPr>
              <a:t>. Consulté 3 septembre 2024, à l’adresse </a:t>
            </a:r>
            <a:r>
              <a:rPr lang="fr-FR" sz="900" dirty="0">
                <a:effectLst/>
                <a:hlinkClick r:id="rId2"/>
              </a:rPr>
              <a:t>https://jalammar.github.io/illustrated-transformer/</a:t>
            </a:r>
            <a:endParaRPr lang="fr-FR" sz="900" dirty="0">
              <a:effectLst/>
            </a:endParaRPr>
          </a:p>
          <a:p>
            <a:r>
              <a:rPr lang="fr-FR" sz="900" i="1" dirty="0">
                <a:effectLst/>
              </a:rPr>
              <a:t>Chris Manning : How computers are </a:t>
            </a:r>
            <a:r>
              <a:rPr lang="fr-FR" sz="900" i="1" dirty="0" err="1">
                <a:effectLst/>
              </a:rPr>
              <a:t>learning</a:t>
            </a:r>
            <a:r>
              <a:rPr lang="fr-FR" sz="900" i="1" dirty="0">
                <a:effectLst/>
              </a:rPr>
              <a:t> to </a:t>
            </a:r>
            <a:r>
              <a:rPr lang="fr-FR" sz="900" i="1" dirty="0" err="1">
                <a:effectLst/>
              </a:rPr>
              <a:t>understand</a:t>
            </a:r>
            <a:r>
              <a:rPr lang="fr-FR" sz="900" i="1" dirty="0">
                <a:effectLst/>
              </a:rPr>
              <a:t> </a:t>
            </a:r>
            <a:r>
              <a:rPr lang="fr-FR" sz="900" i="1" dirty="0" err="1">
                <a:effectLst/>
              </a:rPr>
              <a:t>language</a:t>
            </a:r>
            <a:r>
              <a:rPr lang="fr-FR" sz="900" i="1" dirty="0">
                <a:effectLst/>
              </a:rPr>
              <a:t>​ | Stanford </a:t>
            </a:r>
            <a:r>
              <a:rPr lang="fr-FR" sz="900" i="1" dirty="0" err="1">
                <a:effectLst/>
              </a:rPr>
              <a:t>University</a:t>
            </a:r>
            <a:r>
              <a:rPr lang="fr-FR" sz="900" i="1" dirty="0">
                <a:effectLst/>
              </a:rPr>
              <a:t> </a:t>
            </a:r>
            <a:r>
              <a:rPr lang="fr-FR" sz="900" i="1" dirty="0" err="1">
                <a:effectLst/>
              </a:rPr>
              <a:t>School</a:t>
            </a:r>
            <a:r>
              <a:rPr lang="fr-FR" sz="900" i="1" dirty="0">
                <a:effectLst/>
              </a:rPr>
              <a:t> of Engineering</a:t>
            </a:r>
            <a:r>
              <a:rPr lang="fr-FR" sz="900" dirty="0">
                <a:effectLst/>
              </a:rPr>
              <a:t>. (2017, mai 22). </a:t>
            </a:r>
            <a:r>
              <a:rPr lang="fr-FR" sz="900" dirty="0">
                <a:effectLst/>
                <a:hlinkClick r:id="rId3"/>
              </a:rPr>
              <a:t>https://engineering.stanford.edu/magazine/article/chris-manning-how-computers-are-learning-understand-language</a:t>
            </a:r>
            <a:endParaRPr lang="fr-FR" sz="900" dirty="0">
              <a:effectLst/>
            </a:endParaRPr>
          </a:p>
          <a:p>
            <a:r>
              <a:rPr lang="fr-FR" sz="900" i="1" dirty="0" err="1">
                <a:effectLst/>
              </a:rPr>
              <a:t>Electronic</a:t>
            </a:r>
            <a:r>
              <a:rPr lang="fr-FR" sz="900" i="1" dirty="0">
                <a:effectLst/>
              </a:rPr>
              <a:t> </a:t>
            </a:r>
            <a:r>
              <a:rPr lang="fr-FR" sz="900" i="1" dirty="0" err="1">
                <a:effectLst/>
              </a:rPr>
              <a:t>brain</a:t>
            </a:r>
            <a:r>
              <a:rPr lang="fr-FR" sz="900" i="1" dirty="0">
                <a:effectLst/>
              </a:rPr>
              <a:t> translates </a:t>
            </a:r>
            <a:r>
              <a:rPr lang="fr-FR" sz="900" i="1" dirty="0" err="1">
                <a:effectLst/>
              </a:rPr>
              <a:t>from</a:t>
            </a:r>
            <a:r>
              <a:rPr lang="fr-FR" sz="900" i="1" dirty="0">
                <a:effectLst/>
              </a:rPr>
              <a:t> </a:t>
            </a:r>
            <a:r>
              <a:rPr lang="fr-FR" sz="900" i="1" dirty="0" err="1">
                <a:effectLst/>
              </a:rPr>
              <a:t>Russian</a:t>
            </a:r>
            <a:r>
              <a:rPr lang="fr-FR" sz="900" i="1" dirty="0">
                <a:effectLst/>
              </a:rPr>
              <a:t> to English</a:t>
            </a:r>
            <a:r>
              <a:rPr lang="fr-FR" sz="900" dirty="0">
                <a:effectLst/>
              </a:rPr>
              <a:t>. (s. d.).</a:t>
            </a:r>
          </a:p>
          <a:p>
            <a:r>
              <a:rPr lang="fr-FR" sz="900" dirty="0" err="1">
                <a:effectLst/>
              </a:rPr>
              <a:t>Hutchins</a:t>
            </a:r>
            <a:r>
              <a:rPr lang="fr-FR" sz="900" dirty="0">
                <a:effectLst/>
              </a:rPr>
              <a:t>, J. (1995). </a:t>
            </a:r>
            <a:r>
              <a:rPr lang="fr-FR" sz="900" i="1" dirty="0">
                <a:effectLst/>
              </a:rPr>
              <a:t>« The whisky </a:t>
            </a:r>
            <a:r>
              <a:rPr lang="fr-FR" sz="900" i="1" dirty="0" err="1">
                <a:effectLst/>
              </a:rPr>
              <a:t>was</a:t>
            </a:r>
            <a:r>
              <a:rPr lang="fr-FR" sz="900" i="1" dirty="0">
                <a:effectLst/>
              </a:rPr>
              <a:t> invisible », or Persistent </a:t>
            </a:r>
            <a:r>
              <a:rPr lang="fr-FR" sz="900" i="1" dirty="0" err="1">
                <a:effectLst/>
              </a:rPr>
              <a:t>myths</a:t>
            </a:r>
            <a:r>
              <a:rPr lang="fr-FR" sz="900" i="1" dirty="0">
                <a:effectLst/>
              </a:rPr>
              <a:t> of MT</a:t>
            </a:r>
            <a:r>
              <a:rPr lang="fr-FR" sz="900" dirty="0">
                <a:effectLst/>
              </a:rPr>
              <a:t>. </a:t>
            </a:r>
            <a:r>
              <a:rPr lang="fr-FR" sz="900" i="1" dirty="0">
                <a:effectLst/>
              </a:rPr>
              <a:t>MT News International</a:t>
            </a:r>
            <a:r>
              <a:rPr lang="fr-FR" sz="900" dirty="0">
                <a:effectLst/>
              </a:rPr>
              <a:t>(11), 17‑18.</a:t>
            </a:r>
          </a:p>
          <a:p>
            <a:r>
              <a:rPr lang="fr-FR" sz="900" dirty="0" err="1">
                <a:effectLst/>
              </a:rPr>
              <a:t>Jurafsky</a:t>
            </a:r>
            <a:r>
              <a:rPr lang="fr-FR" sz="900" dirty="0">
                <a:effectLst/>
              </a:rPr>
              <a:t>, D., &amp; Martin, J. (2008). </a:t>
            </a:r>
            <a:r>
              <a:rPr lang="fr-FR" sz="900" i="1" dirty="0">
                <a:effectLst/>
              </a:rPr>
              <a:t>Speech and </a:t>
            </a:r>
            <a:r>
              <a:rPr lang="fr-FR" sz="900" i="1" dirty="0" err="1">
                <a:effectLst/>
              </a:rPr>
              <a:t>Language</a:t>
            </a:r>
            <a:r>
              <a:rPr lang="fr-FR" sz="900" i="1" dirty="0">
                <a:effectLst/>
              </a:rPr>
              <a:t> </a:t>
            </a:r>
            <a:r>
              <a:rPr lang="fr-FR" sz="900" i="1" dirty="0" err="1">
                <a:effectLst/>
              </a:rPr>
              <a:t>Processing</a:t>
            </a:r>
            <a:r>
              <a:rPr lang="fr-FR" sz="900" i="1" dirty="0">
                <a:effectLst/>
              </a:rPr>
              <a:t> : An Introduction to Natural </a:t>
            </a:r>
            <a:r>
              <a:rPr lang="fr-FR" sz="900" i="1" dirty="0" err="1">
                <a:effectLst/>
              </a:rPr>
              <a:t>Language</a:t>
            </a:r>
            <a:r>
              <a:rPr lang="fr-FR" sz="900" i="1" dirty="0">
                <a:effectLst/>
              </a:rPr>
              <a:t> </a:t>
            </a:r>
            <a:r>
              <a:rPr lang="fr-FR" sz="900" i="1" dirty="0" err="1">
                <a:effectLst/>
              </a:rPr>
              <a:t>Processing</a:t>
            </a:r>
            <a:r>
              <a:rPr lang="fr-FR" sz="900" i="1" dirty="0">
                <a:effectLst/>
              </a:rPr>
              <a:t>, </a:t>
            </a:r>
            <a:r>
              <a:rPr lang="fr-FR" sz="900" i="1" dirty="0" err="1">
                <a:effectLst/>
              </a:rPr>
              <a:t>Computational</a:t>
            </a:r>
            <a:r>
              <a:rPr lang="fr-FR" sz="900" i="1" dirty="0">
                <a:effectLst/>
              </a:rPr>
              <a:t> </a:t>
            </a:r>
            <a:r>
              <a:rPr lang="fr-FR" sz="900" i="1" dirty="0" err="1">
                <a:effectLst/>
              </a:rPr>
              <a:t>Linguistics</a:t>
            </a:r>
            <a:r>
              <a:rPr lang="fr-FR" sz="900" i="1" dirty="0">
                <a:effectLst/>
              </a:rPr>
              <a:t>, and Speech Recognition</a:t>
            </a:r>
            <a:r>
              <a:rPr lang="fr-FR" sz="900" dirty="0">
                <a:effectLst/>
              </a:rPr>
              <a:t> (Vol. 2).</a:t>
            </a:r>
          </a:p>
          <a:p>
            <a:r>
              <a:rPr lang="fr-FR" sz="900" dirty="0">
                <a:effectLst/>
              </a:rPr>
              <a:t>Kerbrat-</a:t>
            </a:r>
            <a:r>
              <a:rPr lang="fr-FR" sz="900" dirty="0" err="1">
                <a:effectLst/>
              </a:rPr>
              <a:t>Orecchioni</a:t>
            </a:r>
            <a:r>
              <a:rPr lang="fr-FR" sz="900" dirty="0">
                <a:effectLst/>
              </a:rPr>
              <a:t>, C. (2005). </a:t>
            </a:r>
            <a:r>
              <a:rPr lang="fr-FR" sz="900" i="1" dirty="0">
                <a:effectLst/>
              </a:rPr>
              <a:t>L’ambiguïté : Définition, typologie</a:t>
            </a:r>
            <a:r>
              <a:rPr lang="fr-FR" sz="900" dirty="0">
                <a:effectLst/>
              </a:rPr>
              <a:t>. </a:t>
            </a:r>
            <a:r>
              <a:rPr lang="fr-FR" sz="900" dirty="0">
                <a:effectLst/>
                <a:hlinkClick r:id="rId4"/>
              </a:rPr>
              <a:t>https://www.persee.fr/doc/mom_0184-1785_2005_act_33_1_2284</a:t>
            </a:r>
            <a:endParaRPr lang="fr-FR" sz="900" dirty="0">
              <a:effectLst/>
            </a:endParaRPr>
          </a:p>
          <a:p>
            <a:r>
              <a:rPr lang="fr-FR" sz="900" dirty="0" err="1">
                <a:effectLst/>
              </a:rPr>
              <a:t>Kraif</a:t>
            </a:r>
            <a:r>
              <a:rPr lang="fr-FR" sz="900" dirty="0">
                <a:effectLst/>
              </a:rPr>
              <a:t>, O. (s. d.). </a:t>
            </a:r>
            <a:r>
              <a:rPr lang="fr-FR" sz="900" i="1" dirty="0">
                <a:effectLst/>
              </a:rPr>
              <a:t>Corpus parallèles, corpus comparables : Quels contrastes ?</a:t>
            </a:r>
            <a:endParaRPr lang="fr-FR" sz="900" dirty="0">
              <a:effectLst/>
            </a:endParaRPr>
          </a:p>
          <a:p>
            <a:r>
              <a:rPr lang="fr-FR" sz="900" dirty="0">
                <a:effectLst/>
              </a:rPr>
              <a:t>Léon, J. (2015). La traduction automatique comme technologie de guerre. In </a:t>
            </a:r>
            <a:r>
              <a:rPr lang="fr-FR" sz="900" i="1" dirty="0">
                <a:effectLst/>
              </a:rPr>
              <a:t>Histoire de l’automatisation des sciences du langage</a:t>
            </a:r>
            <a:r>
              <a:rPr lang="fr-FR" sz="900" dirty="0">
                <a:effectLst/>
              </a:rPr>
              <a:t>. ENS Éditions. </a:t>
            </a:r>
            <a:r>
              <a:rPr lang="fr-FR" sz="900" dirty="0">
                <a:effectLst/>
                <a:hlinkClick r:id="rId5"/>
              </a:rPr>
              <a:t>https://doi.org/10.4000/books.enseditions.3737</a:t>
            </a:r>
            <a:endParaRPr lang="fr-FR" sz="900" dirty="0">
              <a:effectLst/>
            </a:endParaRPr>
          </a:p>
          <a:p>
            <a:r>
              <a:rPr lang="fr-FR" sz="900" dirty="0">
                <a:effectLst/>
              </a:rPr>
              <a:t>Li, X. (2023). “</a:t>
            </a:r>
            <a:r>
              <a:rPr lang="fr-FR" sz="900" dirty="0" err="1">
                <a:effectLst/>
              </a:rPr>
              <a:t>There’s</a:t>
            </a:r>
            <a:r>
              <a:rPr lang="fr-FR" sz="900" dirty="0">
                <a:effectLst/>
              </a:rPr>
              <a:t> No Data Like More Data” : </a:t>
            </a:r>
            <a:r>
              <a:rPr lang="fr-FR" sz="900" dirty="0" err="1">
                <a:effectLst/>
              </a:rPr>
              <a:t>Automatic</a:t>
            </a:r>
            <a:r>
              <a:rPr lang="fr-FR" sz="900" dirty="0">
                <a:effectLst/>
              </a:rPr>
              <a:t> Speech Recognition and the </a:t>
            </a:r>
            <a:r>
              <a:rPr lang="fr-FR" sz="900" dirty="0" err="1">
                <a:effectLst/>
              </a:rPr>
              <a:t>Making</a:t>
            </a:r>
            <a:r>
              <a:rPr lang="fr-FR" sz="900" dirty="0">
                <a:effectLst/>
              </a:rPr>
              <a:t> of </a:t>
            </a:r>
            <a:r>
              <a:rPr lang="fr-FR" sz="900" dirty="0" err="1">
                <a:effectLst/>
              </a:rPr>
              <a:t>Algorithmic</a:t>
            </a:r>
            <a:r>
              <a:rPr lang="fr-FR" sz="900" dirty="0">
                <a:effectLst/>
              </a:rPr>
              <a:t> Culture. </a:t>
            </a:r>
            <a:r>
              <a:rPr lang="fr-FR" sz="900" i="1" dirty="0">
                <a:effectLst/>
              </a:rPr>
              <a:t>Osiris</a:t>
            </a:r>
            <a:r>
              <a:rPr lang="fr-FR" sz="900" dirty="0">
                <a:effectLst/>
              </a:rPr>
              <a:t>, </a:t>
            </a:r>
            <a:r>
              <a:rPr lang="fr-FR" sz="900" i="1" dirty="0">
                <a:effectLst/>
              </a:rPr>
              <a:t>38</a:t>
            </a:r>
            <a:r>
              <a:rPr lang="fr-FR" sz="900" dirty="0">
                <a:effectLst/>
              </a:rPr>
              <a:t>, 165‑182. </a:t>
            </a:r>
            <a:r>
              <a:rPr lang="fr-FR" sz="900" dirty="0">
                <a:effectLst/>
                <a:hlinkClick r:id="rId6"/>
              </a:rPr>
              <a:t>https://doi.org/10.1086/725132</a:t>
            </a:r>
            <a:endParaRPr lang="fr-FR" sz="900" dirty="0">
              <a:effectLst/>
            </a:endParaRPr>
          </a:p>
          <a:p>
            <a:r>
              <a:rPr lang="fr-FR" sz="900" dirty="0">
                <a:effectLst/>
              </a:rPr>
              <a:t>Manning, C. D. (2022). Human </a:t>
            </a:r>
            <a:r>
              <a:rPr lang="fr-FR" sz="900" dirty="0" err="1">
                <a:effectLst/>
              </a:rPr>
              <a:t>Language</a:t>
            </a:r>
            <a:r>
              <a:rPr lang="fr-FR" sz="900" dirty="0">
                <a:effectLst/>
              </a:rPr>
              <a:t> </a:t>
            </a:r>
            <a:r>
              <a:rPr lang="fr-FR" sz="900" dirty="0" err="1">
                <a:effectLst/>
              </a:rPr>
              <a:t>Understanding</a:t>
            </a:r>
            <a:r>
              <a:rPr lang="fr-FR" sz="900" dirty="0">
                <a:effectLst/>
              </a:rPr>
              <a:t> &amp; </a:t>
            </a:r>
            <a:r>
              <a:rPr lang="fr-FR" sz="900" dirty="0" err="1">
                <a:effectLst/>
              </a:rPr>
              <a:t>Reasoning</a:t>
            </a:r>
            <a:r>
              <a:rPr lang="fr-FR" sz="900" dirty="0">
                <a:effectLst/>
              </a:rPr>
              <a:t>. </a:t>
            </a:r>
            <a:r>
              <a:rPr lang="fr-FR" sz="900" i="1" dirty="0" err="1">
                <a:effectLst/>
              </a:rPr>
              <a:t>Daedalus</a:t>
            </a:r>
            <a:r>
              <a:rPr lang="fr-FR" sz="900" dirty="0">
                <a:effectLst/>
              </a:rPr>
              <a:t>, </a:t>
            </a:r>
            <a:r>
              <a:rPr lang="fr-FR" sz="900" i="1" dirty="0">
                <a:effectLst/>
              </a:rPr>
              <a:t>151</a:t>
            </a:r>
            <a:r>
              <a:rPr lang="fr-FR" sz="900" dirty="0">
                <a:effectLst/>
              </a:rPr>
              <a:t>(2), 127‑138. </a:t>
            </a:r>
            <a:r>
              <a:rPr lang="fr-FR" sz="900" dirty="0">
                <a:effectLst/>
                <a:hlinkClick r:id="rId7"/>
              </a:rPr>
              <a:t>https://doi.org/10.1162/daed_a_01905</a:t>
            </a:r>
            <a:endParaRPr lang="fr-FR" sz="900" dirty="0">
              <a:effectLst/>
            </a:endParaRPr>
          </a:p>
          <a:p>
            <a:r>
              <a:rPr lang="fr-FR" sz="900" dirty="0">
                <a:effectLst/>
              </a:rPr>
              <a:t>Morgan, N., &amp; </a:t>
            </a:r>
            <a:r>
              <a:rPr lang="fr-FR" sz="900" dirty="0" err="1">
                <a:effectLst/>
              </a:rPr>
              <a:t>Bourlard</a:t>
            </a:r>
            <a:r>
              <a:rPr lang="fr-FR" sz="900" dirty="0">
                <a:effectLst/>
              </a:rPr>
              <a:t>, H. (1990). </a:t>
            </a:r>
            <a:r>
              <a:rPr lang="fr-FR" sz="900" dirty="0" err="1">
                <a:effectLst/>
              </a:rPr>
              <a:t>Continuous</a:t>
            </a:r>
            <a:r>
              <a:rPr lang="fr-FR" sz="900" dirty="0">
                <a:effectLst/>
              </a:rPr>
              <a:t> speech recognition </a:t>
            </a:r>
            <a:r>
              <a:rPr lang="fr-FR" sz="900" dirty="0" err="1">
                <a:effectLst/>
              </a:rPr>
              <a:t>using</a:t>
            </a:r>
            <a:r>
              <a:rPr lang="fr-FR" sz="900" dirty="0">
                <a:effectLst/>
              </a:rPr>
              <a:t> </a:t>
            </a:r>
            <a:r>
              <a:rPr lang="fr-FR" sz="900" dirty="0" err="1">
                <a:effectLst/>
              </a:rPr>
              <a:t>multilayer</a:t>
            </a:r>
            <a:r>
              <a:rPr lang="fr-FR" sz="900" dirty="0">
                <a:effectLst/>
              </a:rPr>
              <a:t> perceptrons </a:t>
            </a:r>
            <a:r>
              <a:rPr lang="fr-FR" sz="900" dirty="0" err="1">
                <a:effectLst/>
              </a:rPr>
              <a:t>with</a:t>
            </a:r>
            <a:r>
              <a:rPr lang="fr-FR" sz="900" dirty="0">
                <a:effectLst/>
              </a:rPr>
              <a:t> </a:t>
            </a:r>
            <a:r>
              <a:rPr lang="fr-FR" sz="900" dirty="0" err="1">
                <a:effectLst/>
              </a:rPr>
              <a:t>hidden</a:t>
            </a:r>
            <a:r>
              <a:rPr lang="fr-FR" sz="900" dirty="0">
                <a:effectLst/>
              </a:rPr>
              <a:t> Markov </a:t>
            </a:r>
            <a:r>
              <a:rPr lang="fr-FR" sz="900" dirty="0" err="1">
                <a:effectLst/>
              </a:rPr>
              <a:t>models</a:t>
            </a:r>
            <a:r>
              <a:rPr lang="fr-FR" sz="900" dirty="0">
                <a:effectLst/>
              </a:rPr>
              <a:t>. </a:t>
            </a:r>
            <a:r>
              <a:rPr lang="fr-FR" sz="900" i="1" dirty="0">
                <a:effectLst/>
              </a:rPr>
              <a:t>International </a:t>
            </a:r>
            <a:r>
              <a:rPr lang="fr-FR" sz="900" i="1" dirty="0" err="1">
                <a:effectLst/>
              </a:rPr>
              <a:t>Conference</a:t>
            </a:r>
            <a:r>
              <a:rPr lang="fr-FR" sz="900" i="1" dirty="0">
                <a:effectLst/>
              </a:rPr>
              <a:t> on </a:t>
            </a:r>
            <a:r>
              <a:rPr lang="fr-FR" sz="900" i="1" dirty="0" err="1">
                <a:effectLst/>
              </a:rPr>
              <a:t>Acoustics</a:t>
            </a:r>
            <a:r>
              <a:rPr lang="fr-FR" sz="900" i="1" dirty="0">
                <a:effectLst/>
              </a:rPr>
              <a:t>, Speech, and Signal </a:t>
            </a:r>
            <a:r>
              <a:rPr lang="fr-FR" sz="900" i="1" dirty="0" err="1">
                <a:effectLst/>
              </a:rPr>
              <a:t>Processing</a:t>
            </a:r>
            <a:r>
              <a:rPr lang="fr-FR" sz="900" dirty="0">
                <a:effectLst/>
              </a:rPr>
              <a:t>, 413‑416. </a:t>
            </a:r>
            <a:r>
              <a:rPr lang="fr-FR" sz="900" dirty="0">
                <a:effectLst/>
                <a:hlinkClick r:id="rId8"/>
              </a:rPr>
              <a:t>https://doi.org/10.1109/ICASSP.1990.115720</a:t>
            </a:r>
            <a:endParaRPr lang="fr-FR" sz="900" dirty="0">
              <a:effectLst/>
            </a:endParaRPr>
          </a:p>
          <a:p>
            <a:r>
              <a:rPr lang="fr-FR" sz="900" i="1" dirty="0">
                <a:effectLst/>
              </a:rPr>
              <a:t>Speech and </a:t>
            </a:r>
            <a:r>
              <a:rPr lang="fr-FR" sz="900" i="1" dirty="0" err="1">
                <a:effectLst/>
              </a:rPr>
              <a:t>Language</a:t>
            </a:r>
            <a:r>
              <a:rPr lang="fr-FR" sz="900" i="1" dirty="0">
                <a:effectLst/>
              </a:rPr>
              <a:t> </a:t>
            </a:r>
            <a:r>
              <a:rPr lang="fr-FR" sz="900" i="1" dirty="0" err="1">
                <a:effectLst/>
              </a:rPr>
              <a:t>Processing</a:t>
            </a:r>
            <a:r>
              <a:rPr lang="fr-FR" sz="900" dirty="0">
                <a:effectLst/>
              </a:rPr>
              <a:t>. (s. d.). Consulté 23 août 2024, à l’adresse </a:t>
            </a:r>
            <a:r>
              <a:rPr lang="fr-FR" sz="900" dirty="0">
                <a:effectLst/>
                <a:hlinkClick r:id="rId9"/>
              </a:rPr>
              <a:t>https://web.stanford.edu/~jurafsky/slp3/</a:t>
            </a:r>
            <a:endParaRPr lang="fr-FR" sz="900" dirty="0">
              <a:effectLst/>
            </a:endParaRPr>
          </a:p>
          <a:p>
            <a:r>
              <a:rPr lang="fr-FR" sz="900" i="1" dirty="0" err="1">
                <a:effectLst/>
              </a:rPr>
              <a:t>Summary</a:t>
            </a:r>
            <a:r>
              <a:rPr lang="fr-FR" sz="900" i="1" dirty="0">
                <a:effectLst/>
              </a:rPr>
              <a:t> of the </a:t>
            </a:r>
            <a:r>
              <a:rPr lang="fr-FR" sz="900" i="1" dirty="0" err="1">
                <a:effectLst/>
              </a:rPr>
              <a:t>tokenizers</a:t>
            </a:r>
            <a:r>
              <a:rPr lang="fr-FR" sz="900" dirty="0">
                <a:effectLst/>
              </a:rPr>
              <a:t>. (s. d.). Consulté 3 septembre 2024, à l’adresse </a:t>
            </a:r>
            <a:r>
              <a:rPr lang="fr-FR" sz="900" dirty="0">
                <a:effectLst/>
                <a:hlinkClick r:id="rId10"/>
              </a:rPr>
              <a:t>https://huggingface.co/docs/transformers/tokenizer_summary</a:t>
            </a:r>
            <a:endParaRPr lang="fr-FR" sz="900" dirty="0">
              <a:effectLst/>
            </a:endParaRPr>
          </a:p>
          <a:p>
            <a:r>
              <a:rPr lang="fr-FR" sz="900" i="1" dirty="0" err="1">
                <a:effectLst/>
              </a:rPr>
              <a:t>What</a:t>
            </a:r>
            <a:r>
              <a:rPr lang="fr-FR" sz="900" i="1" dirty="0">
                <a:effectLst/>
              </a:rPr>
              <a:t> </a:t>
            </a:r>
            <a:r>
              <a:rPr lang="fr-FR" sz="900" i="1" dirty="0" err="1">
                <a:effectLst/>
              </a:rPr>
              <a:t>is</a:t>
            </a:r>
            <a:r>
              <a:rPr lang="fr-FR" sz="900" i="1" dirty="0">
                <a:effectLst/>
              </a:rPr>
              <a:t> Perceptron? A </a:t>
            </a:r>
            <a:r>
              <a:rPr lang="fr-FR" sz="900" i="1" dirty="0" err="1">
                <a:effectLst/>
              </a:rPr>
              <a:t>Beginners</a:t>
            </a:r>
            <a:r>
              <a:rPr lang="fr-FR" sz="900" i="1" dirty="0">
                <a:effectLst/>
              </a:rPr>
              <a:t> Guide for 2023 | </a:t>
            </a:r>
            <a:r>
              <a:rPr lang="fr-FR" sz="900" i="1" dirty="0" err="1">
                <a:effectLst/>
              </a:rPr>
              <a:t>Simplilearn</a:t>
            </a:r>
            <a:r>
              <a:rPr lang="fr-FR" sz="900" dirty="0">
                <a:effectLst/>
              </a:rPr>
              <a:t>. (2021, mai 26). </a:t>
            </a:r>
            <a:r>
              <a:rPr lang="fr-FR" sz="900" dirty="0" err="1">
                <a:effectLst/>
              </a:rPr>
              <a:t>Simplilearn.Com</a:t>
            </a:r>
            <a:r>
              <a:rPr lang="fr-FR" sz="900" dirty="0">
                <a:effectLst/>
              </a:rPr>
              <a:t>. </a:t>
            </a:r>
            <a:r>
              <a:rPr lang="fr-FR" sz="900" dirty="0">
                <a:effectLst/>
                <a:hlinkClick r:id="rId11"/>
              </a:rPr>
              <a:t>https://www.simplilearn.com/tutorials/deep-learning-tutorial/perceptron</a:t>
            </a:r>
            <a:endParaRPr lang="fr-FR" sz="900" dirty="0">
              <a:effectLst/>
            </a:endParaRPr>
          </a:p>
          <a:p>
            <a:pPr marL="139700" indent="0">
              <a:buNone/>
            </a:pPr>
            <a:endParaRPr lang="fr-FR" sz="900" dirty="0"/>
          </a:p>
        </p:txBody>
      </p:sp>
    </p:spTree>
    <p:extLst>
      <p:ext uri="{BB962C8B-B14F-4D97-AF65-F5344CB8AC3E}">
        <p14:creationId xmlns:p14="http://schemas.microsoft.com/office/powerpoint/2010/main" val="832080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62D96-D411-F898-37C3-4DF82BEBF36E}"/>
              </a:ext>
            </a:extLst>
          </p:cNvPr>
          <p:cNvSpPr>
            <a:spLocks noGrp="1"/>
          </p:cNvSpPr>
          <p:nvPr>
            <p:ph type="title"/>
          </p:nvPr>
        </p:nvSpPr>
        <p:spPr/>
        <p:txBody>
          <a:bodyPr/>
          <a:lstStyle/>
          <a:p>
            <a:r>
              <a:rPr lang="fr-FR" dirty="0"/>
              <a:t>Industries de la langue ?</a:t>
            </a:r>
          </a:p>
        </p:txBody>
      </p:sp>
      <p:sp>
        <p:nvSpPr>
          <p:cNvPr id="3" name="ZoneTexte 2">
            <a:extLst>
              <a:ext uri="{FF2B5EF4-FFF2-40B4-BE49-F238E27FC236}">
                <a16:creationId xmlns:a16="http://schemas.microsoft.com/office/drawing/2014/main" id="{3E994ACB-B90A-6C87-4483-808D19DE9480}"/>
              </a:ext>
            </a:extLst>
          </p:cNvPr>
          <p:cNvSpPr txBox="1"/>
          <p:nvPr/>
        </p:nvSpPr>
        <p:spPr>
          <a:xfrm>
            <a:off x="989860" y="1269506"/>
            <a:ext cx="7164280" cy="1015663"/>
          </a:xfrm>
          <a:prstGeom prst="rect">
            <a:avLst/>
          </a:prstGeom>
          <a:noFill/>
        </p:spPr>
        <p:txBody>
          <a:bodyPr wrap="square" rtlCol="0">
            <a:spAutoFit/>
          </a:bodyPr>
          <a:lstStyle/>
          <a:p>
            <a:r>
              <a:rPr lang="fr-FR" sz="1800" dirty="0">
                <a:solidFill>
                  <a:schemeClr val="bg1"/>
                </a:solidFill>
                <a:latin typeface="Figtree" panose="020B0604020202020204" charset="0"/>
              </a:rPr>
              <a:t>Scannez le QR code à l’écran ou connectez-vous avec le lien suivant au sondage : </a:t>
            </a:r>
            <a:r>
              <a:rPr lang="fr-FR" sz="1800" dirty="0">
                <a:solidFill>
                  <a:schemeClr val="bg1"/>
                </a:solidFill>
                <a:latin typeface="Figtree" panose="020B0604020202020204" charset="0"/>
                <a:hlinkClick r:id="rId3"/>
              </a:rPr>
              <a:t>https://www.menti.com/al13odojx7mn</a:t>
            </a:r>
            <a:r>
              <a:rPr lang="fr-FR" sz="1800" dirty="0">
                <a:solidFill>
                  <a:schemeClr val="bg1"/>
                </a:solidFill>
                <a:latin typeface="Figtree" panose="020B0604020202020204" charset="0"/>
              </a:rPr>
              <a:t> </a:t>
            </a:r>
          </a:p>
          <a:p>
            <a:r>
              <a:rPr lang="fr-FR" sz="2400" dirty="0">
                <a:solidFill>
                  <a:schemeClr val="bg1"/>
                </a:solidFill>
                <a:latin typeface="Figtree" panose="020B0604020202020204" charset="0"/>
              </a:rPr>
              <a:t>Code : </a:t>
            </a:r>
            <a:r>
              <a:rPr lang="fr-FR" sz="2400" b="1" i="0" dirty="0">
                <a:effectLst/>
                <a:highlight>
                  <a:srgbClr val="FFFFFF"/>
                </a:highlight>
                <a:latin typeface="Figtree" panose="020B0604020202020204" charset="0"/>
              </a:rPr>
              <a:t>1762 2872</a:t>
            </a:r>
            <a:endParaRPr lang="fr-FR" sz="2400" dirty="0">
              <a:solidFill>
                <a:schemeClr val="bg1"/>
              </a:solidFill>
              <a:latin typeface="Figtree" panose="020B0604020202020204" charset="0"/>
            </a:endParaRPr>
          </a:p>
        </p:txBody>
      </p:sp>
      <p:pic>
        <p:nvPicPr>
          <p:cNvPr id="6" name="Image 5">
            <a:extLst>
              <a:ext uri="{FF2B5EF4-FFF2-40B4-BE49-F238E27FC236}">
                <a16:creationId xmlns:a16="http://schemas.microsoft.com/office/drawing/2014/main" id="{DE18B50B-4C51-E9C3-FF0C-6954D6025D00}"/>
              </a:ext>
            </a:extLst>
          </p:cNvPr>
          <p:cNvPicPr>
            <a:picLocks noChangeAspect="1"/>
          </p:cNvPicPr>
          <p:nvPr/>
        </p:nvPicPr>
        <p:blipFill rotWithShape="1">
          <a:blip r:embed="rId4"/>
          <a:srcRect l="1426" t="3972" r="2349" b="856"/>
          <a:stretch/>
        </p:blipFill>
        <p:spPr>
          <a:xfrm>
            <a:off x="3406877" y="2381866"/>
            <a:ext cx="2308123" cy="2316610"/>
          </a:xfrm>
          <a:prstGeom prst="rect">
            <a:avLst/>
          </a:prstGeom>
        </p:spPr>
      </p:pic>
    </p:spTree>
    <p:extLst>
      <p:ext uri="{BB962C8B-B14F-4D97-AF65-F5344CB8AC3E}">
        <p14:creationId xmlns:p14="http://schemas.microsoft.com/office/powerpoint/2010/main" val="943061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F3F2C-181D-F562-8E0A-F8748DD70C26}"/>
              </a:ext>
            </a:extLst>
          </p:cNvPr>
          <p:cNvSpPr>
            <a:spLocks noGrp="1"/>
          </p:cNvSpPr>
          <p:nvPr>
            <p:ph type="title"/>
          </p:nvPr>
        </p:nvSpPr>
        <p:spPr>
          <a:xfrm>
            <a:off x="720000" y="249083"/>
            <a:ext cx="7704000" cy="572700"/>
          </a:xfrm>
        </p:spPr>
        <p:txBody>
          <a:bodyPr/>
          <a:lstStyle/>
          <a:p>
            <a:r>
              <a:rPr lang="fr-FR" dirty="0"/>
              <a:t>Industries de la langue</a:t>
            </a:r>
          </a:p>
        </p:txBody>
      </p:sp>
      <p:sp>
        <p:nvSpPr>
          <p:cNvPr id="3" name="ZoneTexte 2">
            <a:extLst>
              <a:ext uri="{FF2B5EF4-FFF2-40B4-BE49-F238E27FC236}">
                <a16:creationId xmlns:a16="http://schemas.microsoft.com/office/drawing/2014/main" id="{B354909E-15EE-75A8-D4A7-EAF4911395B0}"/>
              </a:ext>
            </a:extLst>
          </p:cNvPr>
          <p:cNvSpPr txBox="1"/>
          <p:nvPr/>
        </p:nvSpPr>
        <p:spPr>
          <a:xfrm>
            <a:off x="619792" y="988516"/>
            <a:ext cx="7633821" cy="3877985"/>
          </a:xfrm>
          <a:prstGeom prst="rect">
            <a:avLst/>
          </a:prstGeom>
          <a:noFill/>
        </p:spPr>
        <p:txBody>
          <a:bodyPr wrap="none" rtlCol="0">
            <a:spAutoFit/>
          </a:bodyPr>
          <a:lstStyle/>
          <a:p>
            <a:r>
              <a:rPr lang="fr-FR" altLang="fr-FR" sz="1600" dirty="0">
                <a:solidFill>
                  <a:schemeClr val="bg1"/>
                </a:solidFill>
                <a:latin typeface="Figtree" panose="020B0604020202020204" charset="0"/>
              </a:rPr>
              <a:t>Traducteurs automatiques, dictionnaires informatisées, correcteurs automatiques</a:t>
            </a:r>
          </a:p>
          <a:p>
            <a:r>
              <a:rPr lang="fr-FR" altLang="fr-FR" sz="1600" dirty="0">
                <a:solidFill>
                  <a:schemeClr val="bg1"/>
                </a:solidFill>
                <a:latin typeface="Figtree" panose="020B0604020202020204" charset="0"/>
              </a:rPr>
              <a:t>Prédiction de mots</a:t>
            </a:r>
          </a:p>
          <a:p>
            <a:r>
              <a:rPr lang="fr-FR" altLang="fr-FR" sz="1600" dirty="0">
                <a:solidFill>
                  <a:schemeClr val="bg1"/>
                </a:solidFill>
                <a:latin typeface="Figtree" panose="020B0604020202020204" charset="0"/>
              </a:rPr>
              <a:t>Moteurs de recherche</a:t>
            </a:r>
          </a:p>
          <a:p>
            <a:r>
              <a:rPr lang="fr-FR" altLang="fr-FR" sz="1600" i="1" dirty="0" err="1">
                <a:solidFill>
                  <a:schemeClr val="bg1"/>
                </a:solidFill>
                <a:latin typeface="Figtree" panose="020B0604020202020204" charset="0"/>
              </a:rPr>
              <a:t>Recommender</a:t>
            </a:r>
            <a:r>
              <a:rPr lang="fr-FR" altLang="fr-FR" sz="1600" i="1" dirty="0">
                <a:solidFill>
                  <a:schemeClr val="bg1"/>
                </a:solidFill>
                <a:latin typeface="Figtree" panose="020B0604020202020204" charset="0"/>
              </a:rPr>
              <a:t> </a:t>
            </a:r>
            <a:r>
              <a:rPr lang="fr-FR" altLang="fr-FR" sz="1600" i="1" dirty="0" err="1">
                <a:solidFill>
                  <a:schemeClr val="bg1"/>
                </a:solidFill>
                <a:latin typeface="Figtree" panose="020B0604020202020204" charset="0"/>
              </a:rPr>
              <a:t>systems</a:t>
            </a:r>
            <a:endParaRPr lang="fr-FR" altLang="fr-FR" sz="1600" i="1" dirty="0">
              <a:solidFill>
                <a:schemeClr val="bg1"/>
              </a:solidFill>
              <a:latin typeface="Figtree" panose="020B0604020202020204" charset="0"/>
            </a:endParaRPr>
          </a:p>
          <a:p>
            <a:r>
              <a:rPr lang="fr-FR" altLang="fr-FR" sz="1600" dirty="0">
                <a:solidFill>
                  <a:schemeClr val="bg1"/>
                </a:solidFill>
                <a:latin typeface="Figtree" panose="020B0604020202020204" charset="0"/>
              </a:rPr>
              <a:t>Classification automatique des informations</a:t>
            </a:r>
          </a:p>
          <a:p>
            <a:r>
              <a:rPr lang="fr-FR" altLang="fr-FR" sz="1600" dirty="0">
                <a:solidFill>
                  <a:schemeClr val="bg1"/>
                </a:solidFill>
                <a:latin typeface="Figtree" panose="020B0604020202020204" charset="0"/>
              </a:rPr>
              <a:t>Recherche d’informations</a:t>
            </a:r>
          </a:p>
          <a:p>
            <a:r>
              <a:rPr lang="fr-FR" altLang="fr-FR" sz="1600" dirty="0">
                <a:solidFill>
                  <a:schemeClr val="bg1"/>
                </a:solidFill>
                <a:latin typeface="Figtree" panose="020B0604020202020204" charset="0"/>
              </a:rPr>
              <a:t>Analyse d’opinion ou de sentiments</a:t>
            </a:r>
          </a:p>
          <a:p>
            <a:r>
              <a:rPr lang="fr-FR" altLang="fr-FR" sz="1600" dirty="0">
                <a:solidFill>
                  <a:schemeClr val="bg1"/>
                </a:solidFill>
                <a:latin typeface="Figtree" panose="020B0604020202020204" charset="0"/>
              </a:rPr>
              <a:t>Génération automatique de textes, résumé automatique</a:t>
            </a:r>
          </a:p>
          <a:p>
            <a:r>
              <a:rPr lang="fr-FR" altLang="fr-FR" sz="1600" dirty="0">
                <a:solidFill>
                  <a:schemeClr val="bg1"/>
                </a:solidFill>
                <a:latin typeface="Figtree" panose="020B0604020202020204" charset="0"/>
              </a:rPr>
              <a:t>Synthèse vocale, reconnaissance de la parole</a:t>
            </a:r>
          </a:p>
          <a:p>
            <a:r>
              <a:rPr lang="fr-FR" altLang="fr-FR" sz="1600" dirty="0" err="1">
                <a:solidFill>
                  <a:schemeClr val="bg1"/>
                </a:solidFill>
                <a:latin typeface="Figtree" panose="020B0604020202020204" charset="0"/>
              </a:rPr>
              <a:t>Chatbots</a:t>
            </a:r>
            <a:r>
              <a:rPr lang="fr-FR" altLang="fr-FR" sz="1600" dirty="0">
                <a:solidFill>
                  <a:schemeClr val="bg1"/>
                </a:solidFill>
                <a:latin typeface="Figtree" panose="020B0604020202020204" charset="0"/>
              </a:rPr>
              <a:t> (service vocaux, assistants vocaux interactifs)</a:t>
            </a:r>
          </a:p>
          <a:p>
            <a:r>
              <a:rPr lang="fr-FR" altLang="fr-FR" sz="1600" dirty="0">
                <a:solidFill>
                  <a:schemeClr val="bg1"/>
                </a:solidFill>
                <a:latin typeface="Figtree" panose="020B0604020202020204" charset="0"/>
              </a:rPr>
              <a:t>Robotique</a:t>
            </a:r>
          </a:p>
          <a:p>
            <a:r>
              <a:rPr lang="fr-FR" altLang="fr-FR" sz="1600" dirty="0">
                <a:solidFill>
                  <a:schemeClr val="bg1"/>
                </a:solidFill>
                <a:latin typeface="Figtree" panose="020B0604020202020204" charset="0"/>
              </a:rPr>
              <a:t>Produits pour la communication augmentée</a:t>
            </a:r>
          </a:p>
          <a:p>
            <a:r>
              <a:rPr lang="fr-FR" altLang="fr-FR" sz="1800" dirty="0">
                <a:solidFill>
                  <a:schemeClr val="bg1"/>
                </a:solidFill>
                <a:latin typeface="Figtree" panose="020B0604020202020204" charset="0"/>
              </a:rPr>
              <a:t>…</a:t>
            </a:r>
          </a:p>
          <a:p>
            <a:pPr algn="ctr"/>
            <a:r>
              <a:rPr lang="fr-FR" altLang="fr-FR" sz="1800" dirty="0">
                <a:solidFill>
                  <a:schemeClr val="bg1"/>
                </a:solidFill>
                <a:latin typeface="Figtree" panose="020B0604020202020204" charset="0"/>
              </a:rPr>
              <a:t>À la base de ces produits, on retrouve</a:t>
            </a:r>
          </a:p>
          <a:p>
            <a:pPr algn="ctr"/>
            <a:r>
              <a:rPr lang="fr-FR" altLang="fr-FR" sz="1800" dirty="0">
                <a:solidFill>
                  <a:schemeClr val="bg1"/>
                </a:solidFill>
                <a:latin typeface="Figtree" panose="020B0604020202020204" charset="0"/>
              </a:rPr>
              <a:t> le </a:t>
            </a:r>
            <a:r>
              <a:rPr lang="fr-FR" altLang="fr-FR" sz="1800" b="1" dirty="0">
                <a:solidFill>
                  <a:schemeClr val="bg1"/>
                </a:solidFill>
                <a:latin typeface="Figtree" panose="020B0604020202020204" charset="0"/>
              </a:rPr>
              <a:t>TRAITEMENT AUTOMATIQUE DES LANGUES</a:t>
            </a:r>
          </a:p>
        </p:txBody>
      </p:sp>
    </p:spTree>
    <p:extLst>
      <p:ext uri="{BB962C8B-B14F-4D97-AF65-F5344CB8AC3E}">
        <p14:creationId xmlns:p14="http://schemas.microsoft.com/office/powerpoint/2010/main" val="1171263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DB820-4CD6-86B8-DBFB-9F186D92663C}"/>
              </a:ext>
            </a:extLst>
          </p:cNvPr>
          <p:cNvSpPr>
            <a:spLocks noGrp="1"/>
          </p:cNvSpPr>
          <p:nvPr>
            <p:ph type="title"/>
          </p:nvPr>
        </p:nvSpPr>
        <p:spPr/>
        <p:txBody>
          <a:bodyPr/>
          <a:lstStyle/>
          <a:p>
            <a:r>
              <a:rPr lang="it-IT" dirty="0" err="1"/>
              <a:t>Traitement</a:t>
            </a:r>
            <a:r>
              <a:rPr lang="it-IT" dirty="0"/>
              <a:t> </a:t>
            </a:r>
            <a:r>
              <a:rPr lang="it-IT" dirty="0" err="1"/>
              <a:t>Automatique</a:t>
            </a:r>
            <a:r>
              <a:rPr lang="it-IT" dirty="0"/>
              <a:t> de la Langue</a:t>
            </a:r>
            <a:endParaRPr lang="fr-FR" dirty="0"/>
          </a:p>
        </p:txBody>
      </p:sp>
      <p:sp>
        <p:nvSpPr>
          <p:cNvPr id="3" name="Sous-titre 2">
            <a:extLst>
              <a:ext uri="{FF2B5EF4-FFF2-40B4-BE49-F238E27FC236}">
                <a16:creationId xmlns:a16="http://schemas.microsoft.com/office/drawing/2014/main" id="{1BEC0947-A372-520E-D008-B4C5243F60CA}"/>
              </a:ext>
            </a:extLst>
          </p:cNvPr>
          <p:cNvSpPr>
            <a:spLocks noGrp="1"/>
          </p:cNvSpPr>
          <p:nvPr>
            <p:ph type="subTitle" idx="1"/>
          </p:nvPr>
        </p:nvSpPr>
        <p:spPr>
          <a:xfrm>
            <a:off x="99059" y="1205478"/>
            <a:ext cx="6284807" cy="3552410"/>
          </a:xfrm>
        </p:spPr>
        <p:txBody>
          <a:bodyPr/>
          <a:lstStyle/>
          <a:p>
            <a:r>
              <a:rPr lang="fr-FR" sz="1800" dirty="0"/>
              <a:t>Élaboration de programmes informatiques manipulant la forme langagière et capables, à travers la forme, de traiter le sens associé, pour résoudre des problèmes spécifiques </a:t>
            </a:r>
          </a:p>
          <a:p>
            <a:endParaRPr lang="fr-FR" sz="1800" dirty="0"/>
          </a:p>
          <a:p>
            <a:r>
              <a:rPr lang="fr-FR" sz="1800" dirty="0"/>
              <a:t>Le but du TAL est de faire en sorte que les problèmes mettant en jeu des informations langagières deviennent calculables</a:t>
            </a:r>
          </a:p>
          <a:p>
            <a:pPr marL="139700" indent="0">
              <a:buNone/>
            </a:pPr>
            <a:endParaRPr lang="fr-FR" sz="1800" dirty="0"/>
          </a:p>
          <a:p>
            <a:r>
              <a:rPr lang="fr-FR" sz="1800" dirty="0"/>
              <a:t>Problème central du TAL : </a:t>
            </a:r>
            <a:r>
              <a:rPr lang="fr-FR" sz="1800" b="1" dirty="0"/>
              <a:t>Traiter l’ambiguïté</a:t>
            </a:r>
          </a:p>
        </p:txBody>
      </p:sp>
      <p:sp>
        <p:nvSpPr>
          <p:cNvPr id="4" name="ZoneTexte 3">
            <a:extLst>
              <a:ext uri="{FF2B5EF4-FFF2-40B4-BE49-F238E27FC236}">
                <a16:creationId xmlns:a16="http://schemas.microsoft.com/office/drawing/2014/main" id="{D560634C-4F8B-EF51-32B4-92EA046B37E0}"/>
              </a:ext>
            </a:extLst>
          </p:cNvPr>
          <p:cNvSpPr txBox="1"/>
          <p:nvPr/>
        </p:nvSpPr>
        <p:spPr>
          <a:xfrm>
            <a:off x="5389337" y="4762500"/>
            <a:ext cx="3543300" cy="307777"/>
          </a:xfrm>
          <a:prstGeom prst="rect">
            <a:avLst/>
          </a:prstGeom>
          <a:noFill/>
        </p:spPr>
        <p:txBody>
          <a:bodyPr wrap="square" rtlCol="0">
            <a:spAutoFit/>
          </a:bodyPr>
          <a:lstStyle/>
          <a:p>
            <a:r>
              <a:rPr lang="it-IT" dirty="0">
                <a:solidFill>
                  <a:schemeClr val="accent6"/>
                </a:solidFill>
                <a:latin typeface="Figtree" panose="020B0604020202020204" charset="0"/>
              </a:rPr>
              <a:t>Diapo de G. </a:t>
            </a:r>
            <a:r>
              <a:rPr lang="it-IT" dirty="0" err="1">
                <a:solidFill>
                  <a:schemeClr val="accent6"/>
                </a:solidFill>
                <a:latin typeface="Figtree" panose="020B0604020202020204" charset="0"/>
              </a:rPr>
              <a:t>Antoniadis</a:t>
            </a:r>
            <a:r>
              <a:rPr lang="it-IT" dirty="0">
                <a:solidFill>
                  <a:schemeClr val="accent6"/>
                </a:solidFill>
                <a:latin typeface="Figtree" panose="020B0604020202020204" charset="0"/>
              </a:rPr>
              <a:t>/V. </a:t>
            </a:r>
            <a:r>
              <a:rPr lang="it-IT" dirty="0" err="1">
                <a:solidFill>
                  <a:schemeClr val="accent6"/>
                </a:solidFill>
                <a:latin typeface="Figtree" panose="020B0604020202020204" charset="0"/>
              </a:rPr>
              <a:t>Aubergé</a:t>
            </a:r>
            <a:endParaRPr lang="fr-FR" dirty="0">
              <a:solidFill>
                <a:schemeClr val="accent6"/>
              </a:solidFill>
              <a:latin typeface="Figtree" panose="020B0604020202020204" charset="0"/>
            </a:endParaRPr>
          </a:p>
        </p:txBody>
      </p:sp>
      <p:pic>
        <p:nvPicPr>
          <p:cNvPr id="6" name="Image 5" descr="Une image contenant croquis, dessin humoristique, texte, clipart&#10;&#10;Description générée automatiquement">
            <a:extLst>
              <a:ext uri="{FF2B5EF4-FFF2-40B4-BE49-F238E27FC236}">
                <a16:creationId xmlns:a16="http://schemas.microsoft.com/office/drawing/2014/main" id="{076923E8-E0E0-E394-B0A9-812868D62C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8" b="90000" l="10000" r="90000">
                        <a14:foregroundMark x1="38200" y1="32438" x2="38200" y2="32438"/>
                        <a14:foregroundMark x1="39333" y1="32313" x2="39867" y2="39813"/>
                        <a14:foregroundMark x1="47067" y1="25063" x2="49267" y2="38438"/>
                        <a14:foregroundMark x1="49267" y1="38438" x2="61733" y2="41250"/>
                        <a14:foregroundMark x1="61733" y1="41250" x2="55267" y2="30312"/>
                        <a14:foregroundMark x1="55267" y1="30312" x2="45933" y2="27250"/>
                        <a14:foregroundMark x1="22467" y1="20188" x2="33533" y2="22375"/>
                        <a14:foregroundMark x1="33533" y1="22375" x2="31667" y2="12625"/>
                        <a14:foregroundMark x1="31667" y1="12625" x2="22067" y2="17813"/>
                        <a14:foregroundMark x1="22067" y1="17813" x2="22000" y2="19063"/>
                        <a14:foregroundMark x1="73800" y1="63813" x2="67133" y2="73063"/>
                        <a14:foregroundMark x1="67133" y1="73063" x2="80733" y2="77688"/>
                        <a14:foregroundMark x1="80733" y1="77688" x2="81000" y2="65000"/>
                        <a14:foregroundMark x1="81000" y1="65000" x2="75400" y2="63938"/>
                        <a14:foregroundMark x1="61800" y1="19375" x2="61467" y2="18938"/>
                        <a14:foregroundMark x1="63133" y1="19375" x2="63933" y2="20750"/>
                        <a14:foregroundMark x1="64267" y1="16500" x2="80000" y2="12750"/>
                        <a14:foregroundMark x1="80000" y1="12750" x2="73000" y2="3188"/>
                        <a14:foregroundMark x1="73000" y1="3188" x2="67733" y2="13563"/>
                        <a14:foregroundMark x1="67733" y1="13563" x2="63800" y2="17250"/>
                      </a14:backgroundRemoval>
                    </a14:imgEffect>
                  </a14:imgLayer>
                </a14:imgProps>
              </a:ext>
            </a:extLst>
          </a:blip>
          <a:stretch>
            <a:fillRect/>
          </a:stretch>
        </p:blipFill>
        <p:spPr>
          <a:xfrm>
            <a:off x="6147825" y="1280506"/>
            <a:ext cx="3020854" cy="3222244"/>
          </a:xfrm>
          <a:prstGeom prst="rect">
            <a:avLst/>
          </a:prstGeom>
        </p:spPr>
      </p:pic>
    </p:spTree>
    <p:extLst>
      <p:ext uri="{BB962C8B-B14F-4D97-AF65-F5344CB8AC3E}">
        <p14:creationId xmlns:p14="http://schemas.microsoft.com/office/powerpoint/2010/main" val="4122067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05328-DD88-5081-B1FE-99F457962872}"/>
              </a:ext>
            </a:extLst>
          </p:cNvPr>
          <p:cNvSpPr>
            <a:spLocks noGrp="1"/>
          </p:cNvSpPr>
          <p:nvPr>
            <p:ph type="title"/>
          </p:nvPr>
        </p:nvSpPr>
        <p:spPr/>
        <p:txBody>
          <a:bodyPr/>
          <a:lstStyle/>
          <a:p>
            <a:r>
              <a:rPr lang="fr-FR" sz="5400" dirty="0"/>
              <a:t>Le langage est redondant, implicite </a:t>
            </a:r>
            <a:br>
              <a:rPr lang="fr-FR" sz="5400" dirty="0"/>
            </a:br>
            <a:r>
              <a:rPr lang="fr-FR" sz="5400" dirty="0"/>
              <a:t>et ambigu</a:t>
            </a:r>
          </a:p>
        </p:txBody>
      </p:sp>
    </p:spTree>
    <p:extLst>
      <p:ext uri="{BB962C8B-B14F-4D97-AF65-F5344CB8AC3E}">
        <p14:creationId xmlns:p14="http://schemas.microsoft.com/office/powerpoint/2010/main" val="597314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254F95-4136-E8D9-1117-01DCE0407134}"/>
              </a:ext>
            </a:extLst>
          </p:cNvPr>
          <p:cNvSpPr>
            <a:spLocks noGrp="1"/>
          </p:cNvSpPr>
          <p:nvPr>
            <p:ph type="title"/>
          </p:nvPr>
        </p:nvSpPr>
        <p:spPr/>
        <p:txBody>
          <a:bodyPr/>
          <a:lstStyle/>
          <a:p>
            <a:r>
              <a:rPr lang="fr-FR" dirty="0"/>
              <a:t>Le langage est ambigu, implicite</a:t>
            </a:r>
          </a:p>
        </p:txBody>
      </p:sp>
      <p:sp>
        <p:nvSpPr>
          <p:cNvPr id="5" name="ZoneTexte 4">
            <a:extLst>
              <a:ext uri="{FF2B5EF4-FFF2-40B4-BE49-F238E27FC236}">
                <a16:creationId xmlns:a16="http://schemas.microsoft.com/office/drawing/2014/main" id="{54EF4DE3-76C9-18E9-F3C6-939C31FAA22A}"/>
              </a:ext>
            </a:extLst>
          </p:cNvPr>
          <p:cNvSpPr txBox="1"/>
          <p:nvPr/>
        </p:nvSpPr>
        <p:spPr>
          <a:xfrm>
            <a:off x="902880" y="1017725"/>
            <a:ext cx="7303860" cy="584775"/>
          </a:xfrm>
          <a:prstGeom prst="rect">
            <a:avLst/>
          </a:prstGeom>
          <a:noFill/>
        </p:spPr>
        <p:txBody>
          <a:bodyPr wrap="square" rtlCol="0">
            <a:spAutoFit/>
          </a:bodyPr>
          <a:lstStyle/>
          <a:p>
            <a:pPr algn="ctr"/>
            <a:r>
              <a:rPr lang="fr-FR" sz="1600" dirty="0">
                <a:solidFill>
                  <a:schemeClr val="accent6"/>
                </a:solidFill>
                <a:latin typeface="Figtree" panose="020B0604020202020204" charset="0"/>
                <a:ea typeface="Amiri" panose="00000500000000000000" pitchFamily="2" charset="-78"/>
                <a:cs typeface="Amiri" panose="00000500000000000000" pitchFamily="2" charset="-78"/>
              </a:rPr>
              <a:t>Ambiguïté : un même segment linguistique peut se prêter à deux interprétations mutuellement exclusives (Kerbrat-</a:t>
            </a:r>
            <a:r>
              <a:rPr lang="fr-FR" sz="1600" dirty="0" err="1">
                <a:solidFill>
                  <a:schemeClr val="accent6"/>
                </a:solidFill>
                <a:latin typeface="Figtree" panose="020B0604020202020204" charset="0"/>
                <a:ea typeface="Amiri" panose="00000500000000000000" pitchFamily="2" charset="-78"/>
                <a:cs typeface="Amiri" panose="00000500000000000000" pitchFamily="2" charset="-78"/>
              </a:rPr>
              <a:t>Orecchioni</a:t>
            </a:r>
            <a:r>
              <a:rPr lang="fr-FR" sz="1600" dirty="0">
                <a:solidFill>
                  <a:schemeClr val="accent6"/>
                </a:solidFill>
                <a:latin typeface="Figtree" panose="020B0604020202020204" charset="0"/>
                <a:ea typeface="Amiri" panose="00000500000000000000" pitchFamily="2" charset="-78"/>
                <a:cs typeface="Amiri" panose="00000500000000000000" pitchFamily="2" charset="-78"/>
              </a:rPr>
              <a:t>, 2005)</a:t>
            </a:r>
          </a:p>
        </p:txBody>
      </p:sp>
      <p:graphicFrame>
        <p:nvGraphicFramePr>
          <p:cNvPr id="10" name="Google Shape;1730;p49">
            <a:extLst>
              <a:ext uri="{FF2B5EF4-FFF2-40B4-BE49-F238E27FC236}">
                <a16:creationId xmlns:a16="http://schemas.microsoft.com/office/drawing/2014/main" id="{6B4E5F9B-CB48-30CC-DA50-B6BEB3E831E6}"/>
              </a:ext>
            </a:extLst>
          </p:cNvPr>
          <p:cNvGraphicFramePr/>
          <p:nvPr>
            <p:extLst>
              <p:ext uri="{D42A27DB-BD31-4B8C-83A1-F6EECF244321}">
                <p14:modId xmlns:p14="http://schemas.microsoft.com/office/powerpoint/2010/main" val="2443069836"/>
              </p:ext>
            </p:extLst>
          </p:nvPr>
        </p:nvGraphicFramePr>
        <p:xfrm>
          <a:off x="803082" y="1839194"/>
          <a:ext cx="7620918" cy="2784277"/>
        </p:xfrm>
        <a:graphic>
          <a:graphicData uri="http://schemas.openxmlformats.org/drawingml/2006/table">
            <a:tbl>
              <a:tblPr>
                <a:noFill/>
                <a:tableStyleId>{70E98D0B-1FE5-4FA9-8DC5-9B1E4E92C84E}</a:tableStyleId>
              </a:tblPr>
              <a:tblGrid>
                <a:gridCol w="5211998">
                  <a:extLst>
                    <a:ext uri="{9D8B030D-6E8A-4147-A177-3AD203B41FA5}">
                      <a16:colId xmlns:a16="http://schemas.microsoft.com/office/drawing/2014/main" val="20000"/>
                    </a:ext>
                  </a:extLst>
                </a:gridCol>
                <a:gridCol w="2408920">
                  <a:extLst>
                    <a:ext uri="{9D8B030D-6E8A-4147-A177-3AD203B41FA5}">
                      <a16:colId xmlns:a16="http://schemas.microsoft.com/office/drawing/2014/main" val="20001"/>
                    </a:ext>
                  </a:extLst>
                </a:gridCol>
              </a:tblGrid>
              <a:tr h="532599">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Exemple</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Type d’ambiguité</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10342">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C’est un </a:t>
                      </a:r>
                      <a:r>
                        <a:rPr lang="en" sz="1600" b="1" u="sng" dirty="0">
                          <a:solidFill>
                            <a:schemeClr val="lt1"/>
                          </a:solidFill>
                          <a:latin typeface="MuseoModerno"/>
                          <a:ea typeface="MuseoModerno"/>
                          <a:cs typeface="MuseoModerno"/>
                          <a:sym typeface="MuseoModerno"/>
                        </a:rPr>
                        <a:t>vol</a:t>
                      </a:r>
                      <a:r>
                        <a:rPr lang="en" sz="1600" b="0" dirty="0">
                          <a:solidFill>
                            <a:schemeClr val="lt1"/>
                          </a:solidFill>
                          <a:latin typeface="MuseoModerno"/>
                          <a:ea typeface="MuseoModerno"/>
                          <a:cs typeface="MuseoModerno"/>
                          <a:sym typeface="MuseoModerno"/>
                        </a:rPr>
                        <a:t> très risqué</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a:t>
                      </a:r>
                      <a:r>
                        <a:rPr lang="en" dirty="0">
                          <a:solidFill>
                            <a:schemeClr val="lt1"/>
                          </a:solidFill>
                          <a:latin typeface="Figtree"/>
                          <a:ea typeface="Figtree"/>
                          <a:cs typeface="Figtree"/>
                          <a:sym typeface="Figtree"/>
                        </a:rPr>
                        <a:t> Homonymie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10326">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Je </a:t>
                      </a:r>
                      <a:r>
                        <a:rPr lang="en" sz="1600" b="1" u="sng" dirty="0">
                          <a:solidFill>
                            <a:schemeClr val="lt1"/>
                          </a:solidFill>
                          <a:latin typeface="MuseoModerno"/>
                          <a:ea typeface="MuseoModerno"/>
                          <a:cs typeface="MuseoModerno"/>
                          <a:sym typeface="MuseoModerno"/>
                        </a:rPr>
                        <a:t>loue</a:t>
                      </a:r>
                      <a:r>
                        <a:rPr lang="en" sz="1600" b="0" dirty="0">
                          <a:solidFill>
                            <a:schemeClr val="lt1"/>
                          </a:solidFill>
                          <a:latin typeface="MuseoModerno"/>
                          <a:ea typeface="MuseoModerno"/>
                          <a:cs typeface="MuseoModerno"/>
                          <a:sym typeface="MuseoModerno"/>
                        </a:rPr>
                        <a:t> pour l’année un appartement à Grenoble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 Polysémie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10342">
                <a:tc>
                  <a:txBody>
                    <a:bodyPr/>
                    <a:lstStyle/>
                    <a:p>
                      <a:pPr marL="0" lvl="0" indent="0" algn="l" rtl="0">
                        <a:lnSpc>
                          <a:spcPct val="115000"/>
                        </a:lnSpc>
                        <a:spcBef>
                          <a:spcPts val="0"/>
                        </a:spcBef>
                        <a:spcAft>
                          <a:spcPts val="0"/>
                        </a:spcAft>
                        <a:buNone/>
                      </a:pPr>
                      <a:r>
                        <a:rPr lang="fr-FR" sz="1600" b="1" dirty="0">
                          <a:solidFill>
                            <a:schemeClr val="lt1"/>
                          </a:solidFill>
                          <a:latin typeface="MuseoModerno"/>
                          <a:ea typeface="MuseoModerno"/>
                          <a:cs typeface="MuseoModerno"/>
                          <a:sym typeface="MuseoModerno"/>
                        </a:rPr>
                        <a:t>C</a:t>
                      </a:r>
                      <a:r>
                        <a:rPr lang="en" sz="1600" b="1" dirty="0">
                          <a:solidFill>
                            <a:schemeClr val="lt1"/>
                          </a:solidFill>
                          <a:latin typeface="MuseoModerno"/>
                          <a:ea typeface="MuseoModerno"/>
                          <a:cs typeface="MuseoModerno"/>
                          <a:sym typeface="MuseoModerno"/>
                        </a:rPr>
                        <a:t>ouvent </a:t>
                      </a:r>
                      <a:r>
                        <a:rPr lang="en" sz="1600" b="0" dirty="0">
                          <a:solidFill>
                            <a:schemeClr val="lt1"/>
                          </a:solidFill>
                          <a:latin typeface="MuseoModerno"/>
                          <a:ea typeface="MuseoModerno"/>
                          <a:cs typeface="MuseoModerno"/>
                          <a:sym typeface="MuseoModerno"/>
                        </a:rPr>
                        <a:t>(nom ou verbe)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10342">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La petite porte le voile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510326">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Je vois un homme sur la colline avec un téléscope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structurale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6877218"/>
      </p:ext>
    </p:extLst>
  </p:cSld>
  <p:clrMapOvr>
    <a:masterClrMapping/>
  </p:clrMapOvr>
</p:sld>
</file>

<file path=ppt/theme/theme1.xml><?xml version="1.0" encoding="utf-8"?>
<a:theme xmlns:a="http://schemas.openxmlformats.org/drawingml/2006/main" name="Responsible AI: Ethics Thesis Defense by Slidesgo">
  <a:themeElements>
    <a:clrScheme name="Simple Light">
      <a:dk1>
        <a:srgbClr val="8CE1C5"/>
      </a:dk1>
      <a:lt1>
        <a:srgbClr val="FFFFFF"/>
      </a:lt1>
      <a:dk2>
        <a:srgbClr val="2C2C7C"/>
      </a:dk2>
      <a:lt2>
        <a:srgbClr val="202066"/>
      </a:lt2>
      <a:accent1>
        <a:srgbClr val="3F45A0"/>
      </a:accent1>
      <a:accent2>
        <a:srgbClr val="6666B7"/>
      </a:accent2>
      <a:accent3>
        <a:srgbClr val="C2C2D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2672</TotalTime>
  <Words>5192</Words>
  <Application>Microsoft Office PowerPoint</Application>
  <PresentationFormat>Affichage à l'écran (16:9)</PresentationFormat>
  <Paragraphs>412</Paragraphs>
  <Slides>46</Slides>
  <Notes>34</Notes>
  <HiddenSlides>0</HiddenSlides>
  <MMClips>2</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46</vt:i4>
      </vt:variant>
    </vt:vector>
  </HeadingPairs>
  <TitlesOfParts>
    <vt:vector size="56" baseType="lpstr">
      <vt:lpstr>__PT_Serif_b6c7e3</vt:lpstr>
      <vt:lpstr>Nunito Light</vt:lpstr>
      <vt:lpstr>inherit</vt:lpstr>
      <vt:lpstr>Wingdings</vt:lpstr>
      <vt:lpstr>Figtree</vt:lpstr>
      <vt:lpstr>Open Sans</vt:lpstr>
      <vt:lpstr>MuseoModerno</vt:lpstr>
      <vt:lpstr>Arial</vt:lpstr>
      <vt:lpstr>Golos Text</vt:lpstr>
      <vt:lpstr>Responsible AI: Ethics Thesis Defense by Slidesgo</vt:lpstr>
      <vt:lpstr>Bases de TAL</vt:lpstr>
      <vt:lpstr>Table des contenus</vt:lpstr>
      <vt:lpstr>Présentation PowerPoint</vt:lpstr>
      <vt:lpstr>Introduction</vt:lpstr>
      <vt:lpstr>Industries de la langue ?</vt:lpstr>
      <vt:lpstr>Industries de la langue</vt:lpstr>
      <vt:lpstr>Traitement Automatique de la Langue</vt:lpstr>
      <vt:lpstr>Le langage est redondant, implicite  et ambigu</vt:lpstr>
      <vt:lpstr>Le langage est ambigu, implicite</vt:lpstr>
      <vt:lpstr>L’implicite dans le langage</vt:lpstr>
      <vt:lpstr>Histoire du TAL</vt:lpstr>
      <vt:lpstr>Traduction Automatique  et Guerre Froide</vt:lpstr>
      <vt:lpstr>Présentation PowerPoint</vt:lpstr>
      <vt:lpstr>Présentation PowerPoint</vt:lpstr>
      <vt:lpstr>1966 - Rapport ALPAC (I)</vt:lpstr>
      <vt:lpstr>1966 - Rapport ALPAC (II)</vt:lpstr>
      <vt:lpstr>Périodisation</vt:lpstr>
      <vt:lpstr>Périodisation</vt:lpstr>
      <vt:lpstr>Présentation PowerPoint</vt:lpstr>
      <vt:lpstr>Période symbolique</vt:lpstr>
      <vt:lpstr>Test de Turing</vt:lpstr>
      <vt:lpstr>SHRDLU</vt:lpstr>
      <vt:lpstr>ELIZA</vt:lpstr>
      <vt:lpstr>Premières expériences en Linguistique Computationnelle</vt:lpstr>
      <vt:lpstr>Index Thomisticus</vt:lpstr>
      <vt:lpstr>Présentation PowerPoint</vt:lpstr>
      <vt:lpstr>HMM Hidden Markov Models</vt:lpstr>
      <vt:lpstr>HMM (2)</vt:lpstr>
      <vt:lpstr>Période statistique</vt:lpstr>
      <vt:lpstr>Période statistique</vt:lpstr>
      <vt:lpstr>Word Embeddings</vt:lpstr>
      <vt:lpstr>Le perceptron de Rosenblatt</vt:lpstr>
      <vt:lpstr>Bonus : What is a neural network?</vt:lpstr>
      <vt:lpstr>Treebanks</vt:lpstr>
      <vt:lpstr>Universal Dependencies</vt:lpstr>
      <vt:lpstr>Annotation de corpus</vt:lpstr>
      <vt:lpstr>Période neuronale</vt:lpstr>
      <vt:lpstr>Période neuronale</vt:lpstr>
      <vt:lpstr>Période neuronale</vt:lpstr>
      <vt:lpstr>ChatGPT</vt:lpstr>
      <vt:lpstr>ChatGPT</vt:lpstr>
      <vt:lpstr>Présentation PowerPoint</vt:lpstr>
      <vt:lpstr>Présentation PowerPoint</vt:lpstr>
      <vt:lpstr>Présentation PowerPoint</vt:lpstr>
      <vt:lpstr>Bonus : The Narrated Transformer</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Martina Barletta</dc:creator>
  <cp:lastModifiedBy>Martina Barletta</cp:lastModifiedBy>
  <cp:revision>2</cp:revision>
  <dcterms:modified xsi:type="dcterms:W3CDTF">2024-09-03T10:27:03Z</dcterms:modified>
</cp:coreProperties>
</file>